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1"/>
  </p:notesMasterIdLst>
  <p:handoutMasterIdLst>
    <p:handoutMasterId r:id="rId12"/>
  </p:handoutMasterIdLst>
  <p:sldIdLst>
    <p:sldId id="410" r:id="rId5"/>
    <p:sldId id="391" r:id="rId6"/>
    <p:sldId id="408" r:id="rId7"/>
    <p:sldId id="413" r:id="rId8"/>
    <p:sldId id="412" r:id="rId9"/>
    <p:sldId id="398" r:id="rId10"/>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747" autoAdjust="0"/>
  </p:normalViewPr>
  <p:slideViewPr>
    <p:cSldViewPr snapToGrid="0">
      <p:cViewPr varScale="1">
        <p:scale>
          <a:sx n="83" d="100"/>
          <a:sy n="83" d="100"/>
        </p:scale>
        <p:origin x="61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7" d="100"/>
          <a:sy n="97" d="100"/>
        </p:scale>
        <p:origin x="36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E7829D4B-412A-499A-8D4F-B904ADB5D0BE}" type="datetime1">
              <a:rPr lang="fr-FR" smtClean="0"/>
              <a:t>07/02/2025</a:t>
            </a:fld>
            <a:endParaRPr lang="fr-FR" dirty="0"/>
          </a:p>
        </p:txBody>
      </p:sp>
      <p:sp>
        <p:nvSpPr>
          <p:cNvPr id="6" name="Espace réservé du numéro de diapositive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E2C230DF-5933-439D-898F-38E9AC9BA688}" type="slidenum">
              <a:rPr lang="fr-FR" smtClean="0"/>
              <a:t>‹N°›</a:t>
            </a:fld>
            <a:endParaRPr lang="fr-FR" dirty="0"/>
          </a:p>
        </p:txBody>
      </p:sp>
      <p:sp>
        <p:nvSpPr>
          <p:cNvPr id="7" name="Espace réservé du pied de page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8" name="Espace réservé de l’en-tête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CCE360E1-1F2F-4ECC-8A8D-37670FD54F5F}" type="datetime1">
              <a:rPr lang="fr-FR" smtClean="0"/>
              <a:t>07/02/2025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A89C7E07-3C67-C64C-8DA0-0404F6303970}" type="slidenum">
              <a:rPr lang="fr-FR" smtClean="0"/>
              <a:t>‹N°›</a:t>
            </a:fld>
            <a:endParaRPr lang="fr-FR"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A89C7E07-3C67-C64C-8DA0-0404F6303970}" type="slidenum">
              <a:rPr lang="fr-FR" smtClean="0"/>
              <a:t>1</a:t>
            </a:fld>
            <a:endParaRPr lang="fr-FR" dirty="0"/>
          </a:p>
        </p:txBody>
      </p:sp>
    </p:spTree>
    <p:extLst>
      <p:ext uri="{BB962C8B-B14F-4D97-AF65-F5344CB8AC3E}">
        <p14:creationId xmlns:p14="http://schemas.microsoft.com/office/powerpoint/2010/main" val="10924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A89C7E07-3C67-C64C-8DA0-0404F6303970}" type="slidenum">
              <a:rPr lang="fr-FR" smtClean="0"/>
              <a:t>2</a:t>
            </a:fld>
            <a:endParaRPr lang="fr-FR" dirty="0"/>
          </a:p>
        </p:txBody>
      </p:sp>
    </p:spTree>
    <p:extLst>
      <p:ext uri="{BB962C8B-B14F-4D97-AF65-F5344CB8AC3E}">
        <p14:creationId xmlns:p14="http://schemas.microsoft.com/office/powerpoint/2010/main" val="390827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A89C7E07-3C67-C64C-8DA0-0404F6303970}" type="slidenum">
              <a:rPr lang="fr-FR" smtClean="0"/>
              <a:t>3</a:t>
            </a:fld>
            <a:endParaRPr lang="fr-FR" dirty="0"/>
          </a:p>
        </p:txBody>
      </p:sp>
    </p:spTree>
    <p:extLst>
      <p:ext uri="{BB962C8B-B14F-4D97-AF65-F5344CB8AC3E}">
        <p14:creationId xmlns:p14="http://schemas.microsoft.com/office/powerpoint/2010/main" val="238618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A89C7E07-3C67-C64C-8DA0-0404F6303970}" type="slidenum">
              <a:rPr lang="fr-FR" smtClean="0"/>
              <a:t>4</a:t>
            </a:fld>
            <a:endParaRPr lang="fr-FR" dirty="0"/>
          </a:p>
        </p:txBody>
      </p:sp>
    </p:spTree>
    <p:extLst>
      <p:ext uri="{BB962C8B-B14F-4D97-AF65-F5344CB8AC3E}">
        <p14:creationId xmlns:p14="http://schemas.microsoft.com/office/powerpoint/2010/main" val="34525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A89C7E07-3C67-C64C-8DA0-0404F6303970}" type="slidenum">
              <a:rPr lang="fr-FR" smtClean="0"/>
              <a:t>5</a:t>
            </a:fld>
            <a:endParaRPr lang="fr-FR" dirty="0"/>
          </a:p>
        </p:txBody>
      </p:sp>
    </p:spTree>
    <p:extLst>
      <p:ext uri="{BB962C8B-B14F-4D97-AF65-F5344CB8AC3E}">
        <p14:creationId xmlns:p14="http://schemas.microsoft.com/office/powerpoint/2010/main" val="340778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A89C7E07-3C67-C64C-8DA0-0404F6303970}" type="slidenum">
              <a:rPr lang="fr-FR" smtClean="0"/>
              <a:t>6</a:t>
            </a:fld>
            <a:endParaRPr lang="fr-FR" dirty="0"/>
          </a:p>
        </p:txBody>
      </p:sp>
    </p:spTree>
    <p:extLst>
      <p:ext uri="{BB962C8B-B14F-4D97-AF65-F5344CB8AC3E}">
        <p14:creationId xmlns:p14="http://schemas.microsoft.com/office/powerpoint/2010/main" val="176592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1">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grpSp>
        <p:nvGrpSpPr>
          <p:cNvPr id="9" name="Groupe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cxnSp>
        <p:nvCxnSpPr>
          <p:cNvPr id="13" name="Connecteur droit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contenu et tableau">
    <p:bg>
      <p:bgPr>
        <a:solidFill>
          <a:schemeClr val="tx1"/>
        </a:solid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orme libre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5" name="Forme libre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7" name="Forme libre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Espace réservé du contenu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rtlCol="0">
            <a:normAutofit/>
          </a:bodyPr>
          <a:lstStyle>
            <a:lvl1pPr marL="0" indent="0">
              <a:spcBef>
                <a:spcPts val="1800"/>
              </a:spcBef>
              <a:buFont typeface="Arial" panose="020B0604020202020204" pitchFamily="34" charset="0"/>
              <a:buNone/>
              <a:defRPr lang="fr-FR" sz="2000"/>
            </a:lvl1pPr>
            <a:lvl2pPr marL="457200" indent="0">
              <a:spcBef>
                <a:spcPts val="1800"/>
              </a:spcBef>
              <a:buNone/>
              <a:defRPr lang="fr-FR" sz="2000"/>
            </a:lvl2pPr>
            <a:lvl3pPr marL="914400" indent="0">
              <a:spcBef>
                <a:spcPts val="1800"/>
              </a:spcBef>
              <a:buNone/>
              <a:defRPr lang="fr-FR" sz="2000"/>
            </a:lvl3pPr>
            <a:lvl4pPr marL="1371600" indent="0">
              <a:spcBef>
                <a:spcPts val="1800"/>
              </a:spcBef>
              <a:buNone/>
              <a:defRPr lang="fr-FR" sz="2000"/>
            </a:lvl4pPr>
            <a:lvl5pPr marL="1828800" indent="0">
              <a:spcBef>
                <a:spcPts val="1800"/>
              </a:spcBef>
              <a:buNone/>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contenu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rtlCol="0">
            <a:normAutofit/>
          </a:bodyPr>
          <a:lstStyle>
            <a:lvl1pPr marL="0" indent="0">
              <a:spcBef>
                <a:spcPts val="1800"/>
              </a:spcBef>
              <a:buNone/>
              <a:defRPr lang="fr-FR" sz="2000"/>
            </a:lvl1pPr>
            <a:lvl2pPr>
              <a:spcBef>
                <a:spcPts val="600"/>
              </a:spcBef>
              <a:defRPr lang="fr-FR" sz="2000"/>
            </a:lvl2pPr>
            <a:lvl3pPr>
              <a:spcBef>
                <a:spcPts val="1800"/>
              </a:spcBef>
              <a:defRPr lang="fr-FR" sz="2000"/>
            </a:lvl3pPr>
            <a:lvl4pPr>
              <a:spcBef>
                <a:spcPts val="1800"/>
              </a:spcBef>
              <a:defRPr lang="fr-FR" sz="2000"/>
            </a:lvl4pPr>
            <a:lvl5pPr>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deux contenus">
    <p:bg>
      <p:bgPr>
        <a:solidFill>
          <a:schemeClr val="tx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e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4" name="Forme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Espace réservé du contenu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rtlCol="0">
            <a:normAutofit/>
          </a:bodyPr>
          <a:lstStyle>
            <a:lvl1pPr marL="0" indent="0">
              <a:spcBef>
                <a:spcPts val="1800"/>
              </a:spcBef>
              <a:buNone/>
              <a:defRPr lang="fr-FR" sz="2000"/>
            </a:lvl1pPr>
            <a:lvl2pPr>
              <a:spcBef>
                <a:spcPts val="600"/>
              </a:spcBef>
              <a:defRPr lang="fr-FR" sz="2000"/>
            </a:lvl2pPr>
            <a:lvl3pPr>
              <a:spcBef>
                <a:spcPts val="1800"/>
              </a:spcBef>
              <a:defRPr lang="fr-FR" sz="2000"/>
            </a:lvl3pPr>
            <a:lvl4pPr>
              <a:spcBef>
                <a:spcPts val="1800"/>
              </a:spcBef>
              <a:defRPr lang="fr-FR" sz="2000"/>
            </a:lvl4pPr>
            <a:lvl5pPr>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u contenu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rtlCol="0">
            <a:normAutofit/>
          </a:bodyPr>
          <a:lstStyle>
            <a:lvl1pPr marL="342900" indent="-342900">
              <a:spcBef>
                <a:spcPts val="1800"/>
              </a:spcBef>
              <a:buFont typeface="Arial" panose="020B0604020202020204" pitchFamily="34" charset="0"/>
              <a:buChar char="•"/>
              <a:defRPr lang="fr-FR" sz="2000"/>
            </a:lvl1pPr>
            <a:lvl2pPr>
              <a:spcBef>
                <a:spcPts val="1800"/>
              </a:spcBef>
              <a:defRPr lang="fr-FR" sz="2000"/>
            </a:lvl2pPr>
            <a:lvl3pPr>
              <a:spcBef>
                <a:spcPts val="1800"/>
              </a:spcBef>
              <a:defRPr lang="fr-FR" sz="2000"/>
            </a:lvl3pPr>
            <a:lvl4pPr>
              <a:spcBef>
                <a:spcPts val="1800"/>
              </a:spcBef>
              <a:defRPr lang="fr-FR" sz="2000"/>
            </a:lvl4pPr>
            <a:lvl5pPr>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au 2">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sp>
        <p:nvSpPr>
          <p:cNvPr id="9" name="Espace réservé du tableau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rtlCol="0">
            <a:noAutofit/>
          </a:bodyPr>
          <a:lstStyle>
            <a:lvl1pPr>
              <a:defRPr lang="fr-FR"/>
            </a:lvl1pPr>
          </a:lstStyle>
          <a:p>
            <a:pPr rtl="0"/>
            <a:r>
              <a:rPr lang="fr-FR"/>
              <a:t>Cliquez sur l'icône pour ajouter un tableau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3">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grpSp>
        <p:nvGrpSpPr>
          <p:cNvPr id="9" name="Groupe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rtlCol="0">
            <a:noAutofit/>
          </a:bodyPr>
          <a:lstStyle>
            <a:lvl1pPr marL="0" indent="0">
              <a:buNone/>
              <a:defRPr lang="fr-FR" sz="2400" b="1" i="0">
                <a:solidFill>
                  <a:schemeClr val="tx2">
                    <a:lumMod val="75000"/>
                  </a:schemeClr>
                </a:solidFill>
                <a:latin typeface="+mn-lt"/>
              </a:defRPr>
            </a:lvl1pPr>
            <a:lvl2pPr>
              <a:defRPr lang="fr-FR" sz="4000"/>
            </a:lvl2pPr>
            <a:lvl3pPr>
              <a:defRPr lang="fr-FR" sz="4000"/>
            </a:lvl3pPr>
            <a:lvl4pPr>
              <a:defRPr lang="fr-FR" sz="4000"/>
            </a:lvl4pPr>
            <a:lvl5pPr>
              <a:defRPr lang="fr-FR" sz="4000"/>
            </a:lvl5pPr>
          </a:lstStyle>
          <a:p>
            <a:pPr lvl="0" rtl="0"/>
            <a:r>
              <a:rPr lang="fr-FR"/>
              <a:t>Cliquer pour ajouter du texte</a:t>
            </a:r>
          </a:p>
        </p:txBody>
      </p:sp>
      <p:cxnSp>
        <p:nvCxnSpPr>
          <p:cNvPr id="4" name="Connecteur droit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1">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Forme automatiqu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8" name="Forme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9" name="Forme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0" name="Forme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2" name="Titr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rtlCol="0" anchor="b" anchorCtr="0">
            <a:noAutofit/>
          </a:bodyPr>
          <a:lstStyle>
            <a:lvl1pPr>
              <a:defRPr lang="fr-FR" sz="4400" b="1" i="0" spc="50" baseline="0">
                <a:latin typeface="+mj-lt"/>
              </a:defRPr>
            </a:lvl1pPr>
          </a:lstStyle>
          <a:p>
            <a:pPr rtl="0"/>
            <a:r>
              <a:rPr lang="fr-FR"/>
              <a:t>Cliquez pour ajouter un titre </a:t>
            </a:r>
          </a:p>
        </p:txBody>
      </p:sp>
      <p:sp>
        <p:nvSpPr>
          <p:cNvPr id="2" name="Espace réservé du contenu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rtlCol="0">
            <a:normAutofit/>
          </a:bodyPr>
          <a:lstStyle>
            <a:lvl1pPr marL="283464" indent="-283464">
              <a:lnSpc>
                <a:spcPct val="80000"/>
              </a:lnSpc>
              <a:spcBef>
                <a:spcPts val="2200"/>
              </a:spcBef>
              <a:buFont typeface="Arial" panose="020B0604020202020204" pitchFamily="34" charset="0"/>
              <a:buChar char="•"/>
              <a:defRPr lang="fr-FR" sz="2400" b="1" i="0" kern="1200" dirty="0">
                <a:solidFill>
                  <a:schemeClr val="tx2">
                    <a:lumMod val="75000"/>
                  </a:schemeClr>
                </a:solidFill>
                <a:latin typeface="+mn-lt"/>
                <a:ea typeface="+mn-ea"/>
                <a:cs typeface="+mn-cs"/>
              </a:defRPr>
            </a:lvl1pPr>
            <a:lvl2pPr indent="-283464">
              <a:spcBef>
                <a:spcPts val="600"/>
              </a:spcBef>
              <a:defRPr lang="fr-FR" sz="2000"/>
            </a:lvl2pPr>
            <a:lvl3pPr indent="-283464">
              <a:spcBef>
                <a:spcPts val="1800"/>
              </a:spcBef>
              <a:defRPr lang="fr-FR" sz="2000"/>
            </a:lvl3pPr>
            <a:lvl4pPr indent="-283464">
              <a:spcBef>
                <a:spcPts val="1800"/>
              </a:spcBef>
              <a:defRPr lang="fr-FR" sz="2000"/>
            </a:lvl4pPr>
            <a:lvl5pPr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3" name="Espace réservé du numéro de diapositive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42" name="Espace réservé de la date 41">
            <a:extLst>
              <a:ext uri="{FF2B5EF4-FFF2-40B4-BE49-F238E27FC236}">
                <a16:creationId xmlns:a16="http://schemas.microsoft.com/office/drawing/2014/main" id="{29CE2856-DB8F-5603-C085-74C70560FAC8}"/>
              </a:ext>
            </a:extLst>
          </p:cNvPr>
          <p:cNvSpPr>
            <a:spLocks noGrp="1"/>
          </p:cNvSpPr>
          <p:nvPr>
            <p:ph type="dt" sz="half" idx="25"/>
          </p:nvPr>
        </p:nvSpPr>
        <p:spPr/>
        <p:txBody>
          <a:bodyPr rtlCol="0"/>
          <a:lstStyle>
            <a:defPPr>
              <a:defRPr lang="fr-FR"/>
            </a:defPPr>
          </a:lstStyle>
          <a:p>
            <a:pPr rtl="0"/>
            <a:endParaRPr lang="fr-FR" dirty="0">
              <a:latin typeface="+mn-lt"/>
            </a:endParaRPr>
          </a:p>
        </p:txBody>
      </p:sp>
      <p:cxnSp>
        <p:nvCxnSpPr>
          <p:cNvPr id="4" name="Connecteur droit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la section">
    <p:bg>
      <p:bgPr>
        <a:solidFill>
          <a:schemeClr val="accent3"/>
        </a:solidFill>
        <a:effectLst/>
      </p:bgPr>
    </p:bg>
    <p:spTree>
      <p:nvGrpSpPr>
        <p:cNvPr id="1" name=""/>
        <p:cNvGrpSpPr/>
        <p:nvPr/>
      </p:nvGrpSpPr>
      <p:grpSpPr>
        <a:xfrm>
          <a:off x="0" y="0"/>
          <a:ext cx="0" cy="0"/>
          <a:chOff x="0" y="0"/>
          <a:chExt cx="0" cy="0"/>
        </a:xfrm>
      </p:grpSpPr>
      <p:sp>
        <p:nvSpPr>
          <p:cNvPr id="4" name="Espace réservé d’image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rtlCol="0">
            <a:noAutofit/>
          </a:bodyPr>
          <a:lstStyle>
            <a:lvl1pPr marL="0" indent="0" algn="ctr">
              <a:buNone/>
              <a:defRPr lang="fr-FR" sz="2000">
                <a:solidFill>
                  <a:schemeClr val="tx1"/>
                </a:solidFill>
              </a:defRPr>
            </a:lvl1pPr>
          </a:lstStyle>
          <a:p>
            <a:pPr rtl="0"/>
            <a:r>
              <a:rPr lang="fr-FR"/>
              <a:t>Cliquez sur l'icône pour ajouter une image</a:t>
            </a:r>
          </a:p>
        </p:txBody>
      </p:sp>
      <p:sp>
        <p:nvSpPr>
          <p:cNvPr id="18" name="Titr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rtlCol="0" anchor="b" anchorCtr="0">
            <a:noAutofit/>
          </a:bodyPr>
          <a:lstStyle>
            <a:lvl1pPr>
              <a:defRPr lang="fr-FR" sz="6000" b="1" i="0" baseline="0">
                <a:solidFill>
                  <a:schemeClr val="tx1"/>
                </a:solidFill>
                <a:latin typeface="+mj-lt"/>
              </a:defRPr>
            </a:lvl1pPr>
          </a:lstStyle>
          <a:p>
            <a:pPr rtl="0"/>
            <a:r>
              <a:rPr lang="fr-FR"/>
              <a:t>Cliquez pour ajouter un titre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2">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sp>
        <p:nvSpPr>
          <p:cNvPr id="6" name="Espace réservé d’image 5">
            <a:extLst>
              <a:ext uri="{FF2B5EF4-FFF2-40B4-BE49-F238E27FC236}">
                <a16:creationId xmlns:a16="http://schemas.microsoft.com/office/drawing/2014/main" id="{A9973BC6-F6E5-0B3B-C8AB-0AC4020D4E8B}"/>
              </a:ext>
            </a:extLst>
          </p:cNvPr>
          <p:cNvSpPr>
            <a:spLocks noGrp="1"/>
          </p:cNvSpPr>
          <p:nvPr>
            <p:ph type="pic" sz="quarter" idx="12" hasCustomPrompt="1"/>
          </p:nvPr>
        </p:nvSpPr>
        <p:spPr>
          <a:xfrm>
            <a:off x="0" y="-11113"/>
            <a:ext cx="5791200" cy="6880226"/>
          </a:xfrm>
        </p:spPr>
        <p:txBody>
          <a:bodyPr rtlCol="0">
            <a:normAutofit/>
          </a:bodyPr>
          <a:lstStyle>
            <a:lvl1pPr marL="0" indent="0" algn="ctr">
              <a:buNone/>
              <a:defRPr lang="fr-FR" sz="2000"/>
            </a:lvl1pPr>
          </a:lstStyle>
          <a:p>
            <a:pPr rtl="0"/>
            <a:r>
              <a:rPr lang="fr-FR" dirty="0"/>
              <a:t>Cliquez sur l’icône pour ajouter une image</a:t>
            </a:r>
          </a:p>
        </p:txBody>
      </p: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rtlCol="0">
            <a:noAutofit/>
          </a:bodyPr>
          <a:lstStyle>
            <a:lvl1pPr marL="0" indent="0">
              <a:buNone/>
              <a:defRPr lang="fr-FR" sz="2400" b="1" i="0">
                <a:solidFill>
                  <a:schemeClr val="tx2">
                    <a:lumMod val="75000"/>
                  </a:schemeClr>
                </a:solidFill>
                <a:latin typeface="+mn-lt"/>
              </a:defRPr>
            </a:lvl1pPr>
            <a:lvl2pPr>
              <a:defRPr lang="fr-FR" sz="4000"/>
            </a:lvl2pPr>
            <a:lvl3pPr>
              <a:defRPr lang="fr-FR" sz="4000"/>
            </a:lvl3pPr>
            <a:lvl4pPr>
              <a:defRPr lang="fr-FR" sz="4000"/>
            </a:lvl4pPr>
            <a:lvl5pPr>
              <a:defRPr lang="fr-FR" sz="4000"/>
            </a:lvl5pPr>
          </a:lstStyle>
          <a:p>
            <a:pPr lvl="0" rtl="0"/>
            <a:r>
              <a:rPr lang="fr-FR"/>
              <a:t>Cliquer pour ajouter du texte</a:t>
            </a:r>
          </a:p>
        </p:txBody>
      </p:sp>
      <p:cxnSp>
        <p:nvCxnSpPr>
          <p:cNvPr id="7" name="Connecteur droit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ésumé 2">
    <p:bg>
      <p:bgPr>
        <a:solidFill>
          <a:schemeClr val="tx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e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e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rtlCol="0" anchor="b" anchorCtr="0">
            <a:noAutofit/>
          </a:bodyPr>
          <a:lstStyle>
            <a:lvl1pPr>
              <a:defRPr lang="fr-FR" sz="4400" b="1" i="0">
                <a:latin typeface="+mj-lt"/>
              </a:defRPr>
            </a:lvl1pPr>
          </a:lstStyle>
          <a:p>
            <a:pPr rtl="0"/>
            <a:r>
              <a:rPr lang="fr-FR"/>
              <a:t>Cliquez pour ajouter un titre </a:t>
            </a:r>
          </a:p>
        </p:txBody>
      </p:sp>
      <p:sp>
        <p:nvSpPr>
          <p:cNvPr id="2" name="Espace réservé du contenu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rtlCol="0">
            <a:normAutofit/>
          </a:bodyPr>
          <a:lstStyle>
            <a:lvl1pPr marL="283464" indent="-283464">
              <a:spcBef>
                <a:spcPts val="1800"/>
              </a:spcBef>
              <a:buFont typeface="Arial" panose="020B0604020202020204" pitchFamily="34" charset="0"/>
              <a:buChar char="•"/>
              <a:defRPr lang="fr-FR" sz="2000"/>
            </a:lvl1pPr>
            <a:lvl2pPr indent="-283464">
              <a:spcBef>
                <a:spcPts val="1800"/>
              </a:spcBef>
              <a:defRPr lang="fr-FR" sz="2000"/>
            </a:lvl2pPr>
            <a:lvl3pPr indent="-283464">
              <a:spcBef>
                <a:spcPts val="1800"/>
              </a:spcBef>
              <a:defRPr lang="fr-FR" sz="2000"/>
            </a:lvl3pPr>
            <a:lvl4pPr indent="-283464">
              <a:spcBef>
                <a:spcPts val="1800"/>
              </a:spcBef>
              <a:defRPr lang="fr-FR" sz="2000"/>
            </a:lvl4pPr>
            <a:lvl5pPr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u numéro de diapositive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5" name="Espace réservé de la date 4">
            <a:extLst>
              <a:ext uri="{FF2B5EF4-FFF2-40B4-BE49-F238E27FC236}">
                <a16:creationId xmlns:a16="http://schemas.microsoft.com/office/drawing/2014/main" id="{E9272B8D-F380-9F1A-C8E6-BDD2352B1763}"/>
              </a:ext>
            </a:extLst>
          </p:cNvPr>
          <p:cNvSpPr>
            <a:spLocks noGrp="1"/>
          </p:cNvSpPr>
          <p:nvPr>
            <p:ph type="dt" sz="half" idx="2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grpSp>
        <p:nvGrpSpPr>
          <p:cNvPr id="9" name="Groupe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cxnSp>
        <p:nvCxnSpPr>
          <p:cNvPr id="13" name="Connecteur droit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rtlCol="0">
            <a:noAutofit/>
          </a:bodyPr>
          <a:lstStyle>
            <a:lvl1pPr marL="0" indent="0">
              <a:buNone/>
              <a:defRPr lang="fr-FR" sz="2400" b="1" i="0">
                <a:solidFill>
                  <a:schemeClr val="tx2">
                    <a:lumMod val="75000"/>
                  </a:schemeClr>
                </a:solidFill>
                <a:latin typeface="+mn-lt"/>
              </a:defRPr>
            </a:lvl1pPr>
            <a:lvl2pPr>
              <a:defRPr lang="fr-FR" sz="4000"/>
            </a:lvl2pPr>
            <a:lvl3pPr>
              <a:defRPr lang="fr-FR" sz="4000"/>
            </a:lvl3pPr>
            <a:lvl4pPr>
              <a:defRPr lang="fr-FR" sz="4000"/>
            </a:lvl4pPr>
            <a:lvl5pPr>
              <a:defRPr lang="fr-FR" sz="4000"/>
            </a:lvl5pPr>
          </a:lstStyle>
          <a:p>
            <a:pPr lvl="0" rtl="0"/>
            <a:r>
              <a:rPr lang="fr-FR"/>
              <a:t>Cliquer pour ajouter du texte</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deux contenus 2">
    <p:bg>
      <p:bgPr>
        <a:solidFill>
          <a:schemeClr val="tx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e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4" name="Forme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sp>
        <p:nvSpPr>
          <p:cNvPr id="2" name="Espace réservé du contenu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rtlCol="0">
            <a:normAutofit/>
          </a:bodyPr>
          <a:lstStyle>
            <a:lvl1pPr marL="0" indent="0">
              <a:spcBef>
                <a:spcPts val="1800"/>
              </a:spcBef>
              <a:buFont typeface="Arial" panose="020B0604020202020204" pitchFamily="34" charset="0"/>
              <a:buNone/>
              <a:defRPr lang="fr-FR" sz="2000"/>
            </a:lvl1pPr>
            <a:lvl2pPr marL="283464" indent="-283464">
              <a:spcBef>
                <a:spcPts val="1800"/>
              </a:spcBef>
              <a:defRPr lang="fr-FR" sz="2000"/>
            </a:lvl2pPr>
            <a:lvl3pPr marL="594360" indent="-283464">
              <a:spcBef>
                <a:spcPts val="1800"/>
              </a:spcBef>
              <a:defRPr lang="fr-FR" sz="2000"/>
            </a:lvl3pPr>
            <a:lvl4pPr marL="822960" indent="-283464">
              <a:spcBef>
                <a:spcPts val="1800"/>
              </a:spcBef>
              <a:defRPr lang="fr-FR" sz="2000"/>
            </a:lvl4pPr>
            <a:lvl5pPr marL="1005840"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 name="Espace réservé du contenu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rtlCol="0">
            <a:normAutofit/>
          </a:bodyPr>
          <a:lstStyle>
            <a:lvl1pPr marL="0" indent="0">
              <a:spcBef>
                <a:spcPts val="1800"/>
              </a:spcBef>
              <a:buFont typeface="Arial" panose="020B0604020202020204" pitchFamily="34" charset="0"/>
              <a:buNone/>
              <a:defRPr lang="fr-FR" sz="2000"/>
            </a:lvl1pPr>
            <a:lvl2pPr marL="283464" indent="-283464">
              <a:spcBef>
                <a:spcPts val="1800"/>
              </a:spcBef>
              <a:defRPr lang="fr-FR" sz="2000"/>
            </a:lvl2pPr>
            <a:lvl3pPr marL="548640" indent="-283464">
              <a:spcBef>
                <a:spcPts val="1800"/>
              </a:spcBef>
              <a:defRPr lang="fr-FR" sz="2000"/>
            </a:lvl3pPr>
            <a:lvl4pPr marL="822960" indent="-283464">
              <a:spcBef>
                <a:spcPts val="1800"/>
              </a:spcBef>
              <a:defRPr lang="fr-FR" sz="2000"/>
            </a:lvl4pPr>
            <a:lvl5pPr marL="1005840"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
    <p:bg>
      <p:bgPr>
        <a:solidFill>
          <a:schemeClr val="tx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Forme automatiqu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4" name="Forme libre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8" name="Forme libre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fr-FR"/>
              </a:defPPr>
            </a:lstStyle>
            <a:p>
              <a:pPr rtl="0"/>
              <a:endParaRPr lang="fr-FR" dirty="0"/>
            </a:p>
          </p:txBody>
        </p:sp>
        <p:sp>
          <p:nvSpPr>
            <p:cNvPr id="19" name="Forme libre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Espace réservé du contenu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rtlCol="0">
            <a:normAutofit/>
          </a:bodyPr>
          <a:lstStyle>
            <a:lvl1pPr marL="457200" indent="-457200">
              <a:spcBef>
                <a:spcPts val="1800"/>
              </a:spcBef>
              <a:buFont typeface="+mj-lt"/>
              <a:buAutoNum type="arabicPeriod"/>
              <a:defRPr lang="fr-FR" sz="2000"/>
            </a:lvl1pPr>
            <a:lvl2pPr marL="914400" indent="-457200">
              <a:spcBef>
                <a:spcPts val="1800"/>
              </a:spcBef>
              <a:buFont typeface="+mj-lt"/>
              <a:buAutoNum type="alphaLcPeriod"/>
              <a:defRPr lang="fr-FR" sz="2000"/>
            </a:lvl2pPr>
            <a:lvl3pPr marL="1371600" indent="-457200">
              <a:spcBef>
                <a:spcPts val="1800"/>
              </a:spcBef>
              <a:buFont typeface="+mj-lt"/>
              <a:buAutoNum type="arabicParenR"/>
              <a:defRPr lang="fr-FR" sz="2000"/>
            </a:lvl3pPr>
            <a:lvl4pPr marL="1371600" indent="0">
              <a:spcBef>
                <a:spcPts val="1800"/>
              </a:spcBef>
              <a:buFont typeface="+mj-lt"/>
              <a:buNone/>
              <a:defRPr lang="fr-FR" sz="2000"/>
            </a:lvl4pPr>
            <a:lvl5pPr marL="2286000" indent="-457200">
              <a:spcBef>
                <a:spcPts val="1800"/>
              </a:spcBef>
              <a:buFont typeface="+mj-lt"/>
              <a:buAutoNum type="arabicPeriod"/>
              <a:defRPr lang="fr-FR" sz="2000"/>
            </a:lvl5pPr>
          </a:lstStyle>
          <a:p>
            <a:pPr lvl="0" rtl="0"/>
            <a:r>
              <a:rPr lang="fr-FR"/>
              <a:t>Cliquer pour ajouter du contenu</a:t>
            </a:r>
          </a:p>
          <a:p>
            <a:pPr lvl="1" rtl="0"/>
            <a:r>
              <a:rPr lang="fr-FR"/>
              <a:t>Deuxième niveau</a:t>
            </a:r>
          </a:p>
          <a:p>
            <a:pPr lvl="2" rtl="0"/>
            <a:r>
              <a:rPr lang="fr-FR"/>
              <a:t>Troisième niveau</a:t>
            </a:r>
          </a:p>
          <a:p>
            <a:pPr lvl="3" rtl="0"/>
            <a:endParaRPr lang="fr-FR" dirty="0"/>
          </a:p>
        </p:txBody>
      </p:sp>
      <p:sp>
        <p:nvSpPr>
          <p:cNvPr id="2" name="Espace réservé du contenu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rtlCol="0">
            <a:normAutofit/>
          </a:bodyPr>
          <a:lstStyle>
            <a:lvl1pPr marL="0" indent="0">
              <a:spcBef>
                <a:spcPts val="1800"/>
              </a:spcBef>
              <a:buFont typeface="Arial" panose="020B0604020202020204" pitchFamily="34" charset="0"/>
              <a:buNone/>
              <a:defRPr lang="fr-FR" sz="2000"/>
            </a:lvl1pPr>
            <a:lvl2pPr marL="283464" indent="-283464">
              <a:spcBef>
                <a:spcPts val="1800"/>
              </a:spcBef>
              <a:defRPr lang="fr-FR" sz="2000"/>
            </a:lvl2pPr>
            <a:lvl3pPr marL="548640" indent="-283464">
              <a:spcBef>
                <a:spcPts val="1800"/>
              </a:spcBef>
              <a:defRPr lang="fr-FR" sz="2000"/>
            </a:lvl3pPr>
            <a:lvl4pPr marL="822960" indent="-283464">
              <a:spcBef>
                <a:spcPts val="1800"/>
              </a:spcBef>
              <a:defRPr lang="fr-FR" sz="2000"/>
            </a:lvl4pPr>
            <a:lvl5pPr marL="1005840"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contenu et image">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sp>
        <p:nvSpPr>
          <p:cNvPr id="3" name="Espace réservé du contenu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rtlCol="0">
            <a:normAutofit/>
          </a:bodyPr>
          <a:lstStyle>
            <a:lvl1pPr marL="0" indent="0">
              <a:spcBef>
                <a:spcPts val="1800"/>
              </a:spcBef>
              <a:buFont typeface="Arial" panose="020B0604020202020204" pitchFamily="34" charset="0"/>
              <a:buNone/>
              <a:defRPr lang="fr-FR" sz="2000"/>
            </a:lvl1pPr>
            <a:lvl2pPr indent="-283464">
              <a:spcBef>
                <a:spcPts val="1800"/>
              </a:spcBef>
              <a:defRPr lang="fr-FR" sz="2000"/>
            </a:lvl2pPr>
            <a:lvl3pPr indent="-283464">
              <a:spcBef>
                <a:spcPts val="1800"/>
              </a:spcBef>
              <a:defRPr lang="fr-FR" sz="2000"/>
            </a:lvl3pPr>
            <a:lvl4pPr indent="-283464">
              <a:spcBef>
                <a:spcPts val="1800"/>
              </a:spcBef>
              <a:defRPr lang="fr-FR" sz="2000"/>
            </a:lvl4pPr>
            <a:lvl5pPr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Espace réservé d’image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rtlCol="0">
            <a:normAutofit/>
          </a:bodyPr>
          <a:lstStyle>
            <a:lvl1pPr marL="0" indent="0" algn="ctr">
              <a:buNone/>
              <a:defRPr lang="fr-FR" sz="2000">
                <a:solidFill>
                  <a:schemeClr val="bg1"/>
                </a:solidFill>
              </a:defRPr>
            </a:lvl1pPr>
          </a:lstStyle>
          <a:p>
            <a:pPr rtl="0"/>
            <a:r>
              <a:rPr lang="fr-FR"/>
              <a:t>Cliquez sur l'icône pour ajouter une image</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2" name="Espace réservé du titre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0" name="Espace réservé de la date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lang="fr-FR" sz="1100" b="0" i="0">
                <a:solidFill>
                  <a:schemeClr val="bg1"/>
                </a:solidFill>
                <a:latin typeface="+mn-lt"/>
              </a:defRPr>
            </a:lvl1pPr>
          </a:lstStyle>
          <a:p>
            <a:pPr rtl="0"/>
            <a:endParaRPr lang="fr-FR" dirty="0">
              <a:latin typeface="+mn-lt"/>
            </a:endParaRPr>
          </a:p>
        </p:txBody>
      </p:sp>
      <p:sp>
        <p:nvSpPr>
          <p:cNvPr id="32" name="Espace réservé du numéro de diapositive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lang="fr-FR" sz="1100" b="1" i="0">
                <a:solidFill>
                  <a:schemeClr val="bg1"/>
                </a:solidFill>
                <a:latin typeface="+mn-lt"/>
              </a:defRPr>
            </a:lvl1pPr>
          </a:lstStyle>
          <a:p>
            <a:pPr rtl="0"/>
            <a:fld id="{294A09A9-5501-47C1-A89A-A340965A2BE2}" type="slidenum">
              <a:rPr lang="fr-FR" smtClean="0"/>
              <a:pPr/>
              <a:t>‹N°›</a:t>
            </a:fld>
            <a:endParaRPr lang="fr-FR"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lang="fr-FR" sz="4400" b="1" i="0" kern="1200" spc="100" baseline="0">
          <a:solidFill>
            <a:schemeClr val="bg1"/>
          </a:solidFill>
          <a:latin typeface="+mj-lt"/>
          <a:ea typeface="+mj-ea"/>
          <a:cs typeface="+mj-cs"/>
        </a:defRPr>
      </a:lvl1pPr>
      <a:lvl2pPr eaLnBrk="1" hangingPunct="1">
        <a:defRPr lang="fr-FR">
          <a:solidFill>
            <a:schemeClr val="tx2"/>
          </a:solidFill>
        </a:defRPr>
      </a:lvl2pPr>
      <a:lvl3pPr eaLnBrk="1" hangingPunct="1">
        <a:defRPr lang="fr-FR">
          <a:solidFill>
            <a:schemeClr val="tx2"/>
          </a:solidFill>
        </a:defRPr>
      </a:lvl3pPr>
      <a:lvl4pPr eaLnBrk="1" hangingPunct="1">
        <a:defRPr lang="fr-FR">
          <a:solidFill>
            <a:schemeClr val="tx2"/>
          </a:solidFill>
        </a:defRPr>
      </a:lvl4pPr>
      <a:lvl5pPr eaLnBrk="1" hangingPunct="1">
        <a:defRPr lang="fr-FR">
          <a:solidFill>
            <a:schemeClr val="tx2"/>
          </a:solidFill>
        </a:defRPr>
      </a:lvl5pPr>
      <a:lvl6pPr eaLnBrk="1" hangingPunct="1">
        <a:defRPr lang="fr-FR">
          <a:solidFill>
            <a:schemeClr val="tx2"/>
          </a:solidFill>
        </a:defRPr>
      </a:lvl6pPr>
      <a:lvl7pPr eaLnBrk="1" hangingPunct="1">
        <a:defRPr lang="fr-FR">
          <a:solidFill>
            <a:schemeClr val="tx2"/>
          </a:solidFill>
        </a:defRPr>
      </a:lvl7pPr>
      <a:lvl8pPr eaLnBrk="1" hangingPunct="1">
        <a:defRPr lang="fr-FR">
          <a:solidFill>
            <a:schemeClr val="tx2"/>
          </a:solidFill>
        </a:defRPr>
      </a:lvl8pPr>
      <a:lvl9pPr eaLnBrk="1" hangingPunct="1">
        <a:defRPr lang="fr-F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lang="fr-F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fr-F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fr-F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fr-F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fr-F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1D9D6-2977-ABCD-FDF8-51AFA5064E54}"/>
              </a:ext>
            </a:extLst>
          </p:cNvPr>
          <p:cNvSpPr>
            <a:spLocks noGrp="1"/>
          </p:cNvSpPr>
          <p:nvPr>
            <p:ph type="ctrTitle"/>
          </p:nvPr>
        </p:nvSpPr>
        <p:spPr>
          <a:xfrm>
            <a:off x="3153746" y="1274562"/>
            <a:ext cx="8680580" cy="2434356"/>
          </a:xfrm>
        </p:spPr>
        <p:txBody>
          <a:bodyPr rtlCol="0"/>
          <a:lstStyle>
            <a:defPPr>
              <a:defRPr lang="fr-FR"/>
            </a:defPPr>
          </a:lstStyle>
          <a:p>
            <a:pPr algn="just" rtl="0"/>
            <a:r>
              <a:rPr lang="fr-FR" sz="4800" dirty="0"/>
              <a:t>DMA : Votre Partenaire pour la Pose de Portes et Fermetures Industrielles.</a:t>
            </a:r>
            <a:endParaRPr lang="fr-FR" dirty="0"/>
          </a:p>
        </p:txBody>
      </p:sp>
      <p:pic>
        <p:nvPicPr>
          <p:cNvPr id="4" name="Image 3" descr="Une image contenant Graphique, graphisme, capture d’écran, Police&#10;&#10;Description générée automatiquement">
            <a:extLst>
              <a:ext uri="{FF2B5EF4-FFF2-40B4-BE49-F238E27FC236}">
                <a16:creationId xmlns:a16="http://schemas.microsoft.com/office/drawing/2014/main" id="{24338397-4CA9-F0AA-D55E-EF6D274D2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606" y="4933835"/>
            <a:ext cx="3625954" cy="928145"/>
          </a:xfrm>
          <a:prstGeom prst="rect">
            <a:avLst/>
          </a:prstGeom>
        </p:spPr>
      </p:pic>
      <p:pic>
        <p:nvPicPr>
          <p:cNvPr id="6" name="Image 5" descr="Une image contenant texte, Police, Graphique, capture d’écran&#10;&#10;Description générée automatiquement">
            <a:extLst>
              <a:ext uri="{FF2B5EF4-FFF2-40B4-BE49-F238E27FC236}">
                <a16:creationId xmlns:a16="http://schemas.microsoft.com/office/drawing/2014/main" id="{F1D8D5B8-FFE8-1DB5-7052-573ECC157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148" y="4480194"/>
            <a:ext cx="2201077" cy="1835426"/>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45D3755-C3E2-975E-DE68-CDECC4B526EC}"/>
              </a:ext>
            </a:extLst>
          </p:cNvPr>
          <p:cNvSpPr>
            <a:spLocks noGrp="1"/>
          </p:cNvSpPr>
          <p:nvPr>
            <p:ph type="title"/>
          </p:nvPr>
        </p:nvSpPr>
        <p:spPr>
          <a:xfrm>
            <a:off x="575698" y="261540"/>
            <a:ext cx="10873740" cy="1680205"/>
          </a:xfrm>
        </p:spPr>
        <p:txBody>
          <a:bodyPr rtlCol="0"/>
          <a:lstStyle>
            <a:defPPr>
              <a:defRPr lang="fr-FR"/>
            </a:defPPr>
          </a:lstStyle>
          <a:p>
            <a:pPr rtl="0"/>
            <a:r>
              <a:rPr lang="fr-FR" b="1" dirty="0">
                <a:effectLst/>
                <a:ea typeface="Times New Roman" panose="02020603050405020304" pitchFamily="18" charset="0"/>
                <a:cs typeface="Times New Roman" panose="02020603050405020304" pitchFamily="18" charset="0"/>
              </a:rPr>
              <a:t>Un Nouveau Chapitre pour DMA</a:t>
            </a:r>
            <a:endParaRPr lang="fr-FR" dirty="0"/>
          </a:p>
        </p:txBody>
      </p:sp>
      <p:grpSp>
        <p:nvGrpSpPr>
          <p:cNvPr id="19" name="Groupe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e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21" name="Forme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22" name="Forme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4" name="Espace réservé du contenu 3">
            <a:extLst>
              <a:ext uri="{FF2B5EF4-FFF2-40B4-BE49-F238E27FC236}">
                <a16:creationId xmlns:a16="http://schemas.microsoft.com/office/drawing/2014/main" id="{5ACBC89B-E41D-2D8A-7FBC-101D3E653EB4}"/>
              </a:ext>
            </a:extLst>
          </p:cNvPr>
          <p:cNvSpPr>
            <a:spLocks noGrp="1"/>
          </p:cNvSpPr>
          <p:nvPr>
            <p:ph sz="quarter" idx="13"/>
          </p:nvPr>
        </p:nvSpPr>
        <p:spPr>
          <a:xfrm>
            <a:off x="2321161" y="1996837"/>
            <a:ext cx="7810500" cy="3699328"/>
          </a:xfrm>
        </p:spPr>
        <p:txBody>
          <a:bodyPr/>
          <a:lstStyle/>
          <a:p>
            <a:pPr marL="0" indent="0" algn="just">
              <a:lnSpc>
                <a:spcPct val="100000"/>
              </a:lnSpc>
              <a:buNone/>
            </a:pPr>
            <a:r>
              <a:rPr lang="fr-FR" sz="1800" dirty="0"/>
              <a:t>Fort de plusieurs années d’expérience</a:t>
            </a:r>
            <a:r>
              <a:rPr lang="fr-FR" dirty="0"/>
              <a:t>, </a:t>
            </a:r>
            <a:r>
              <a:rPr lang="fr-FR" sz="1800" dirty="0">
                <a:effectLst/>
                <a:ea typeface="Times New Roman" panose="02020603050405020304" pitchFamily="18" charset="0"/>
                <a:cs typeface="Times New Roman" panose="02020603050405020304" pitchFamily="18" charset="0"/>
              </a:rPr>
              <a:t>DMA intervient dans les secteurs de la pharmaceutique et de la pétrochimie avec une expertise reconnue en chaudronnerie, tuyauterie, et charpente industrielle. Dans le cadre de notre stratégie de diversification, nous élargissons aujourd'hui notre offre en lançant un nouveau service : la </a:t>
            </a:r>
            <a:r>
              <a:rPr lang="fr-FR" sz="1800" b="1" dirty="0">
                <a:effectLst/>
                <a:ea typeface="Times New Roman" panose="02020603050405020304" pitchFamily="18" charset="0"/>
                <a:cs typeface="Times New Roman" panose="02020603050405020304" pitchFamily="18" charset="0"/>
              </a:rPr>
              <a:t>pose de portes et fermetures industrielles</a:t>
            </a:r>
            <a:r>
              <a:rPr lang="fr-FR" sz="1800" dirty="0">
                <a:effectLst/>
                <a:ea typeface="Times New Roman" panose="02020603050405020304" pitchFamily="18" charset="0"/>
                <a:cs typeface="Times New Roman" panose="02020603050405020304" pitchFamily="18" charset="0"/>
              </a:rPr>
              <a:t>. Cette nouvelle prestation vise à répondre à vos besoins croissants en solutions sécurisées, durables et conformes pour vos infrastructures industrielles.</a:t>
            </a:r>
            <a:endParaRPr lang="fr-FR" sz="1800" dirty="0">
              <a:effectLst/>
              <a:ea typeface="Calibri" panose="020F0502020204030204" pitchFamily="34" charset="0"/>
              <a:cs typeface="Times New Roman" panose="02020603050405020304" pitchFamily="18" charset="0"/>
            </a:endParaRPr>
          </a:p>
          <a:p>
            <a:endParaRPr lang="fr-FR" dirty="0"/>
          </a:p>
        </p:txBody>
      </p:sp>
      <p:sp>
        <p:nvSpPr>
          <p:cNvPr id="10" name="Espace réservé du contenu 3">
            <a:extLst>
              <a:ext uri="{FF2B5EF4-FFF2-40B4-BE49-F238E27FC236}">
                <a16:creationId xmlns:a16="http://schemas.microsoft.com/office/drawing/2014/main" id="{8509DFD4-DAE3-A845-0959-BAA3E9D0BEC3}"/>
              </a:ext>
            </a:extLst>
          </p:cNvPr>
          <p:cNvSpPr txBox="1">
            <a:spLocks/>
          </p:cNvSpPr>
          <p:nvPr/>
        </p:nvSpPr>
        <p:spPr>
          <a:xfrm>
            <a:off x="2203253" y="4786478"/>
            <a:ext cx="6818979" cy="1491283"/>
          </a:xfrm>
          <a:prstGeom prst="rect">
            <a:avLst/>
          </a:prstGeom>
        </p:spPr>
        <p:txBody>
          <a:bodyPr rtlCol="0">
            <a:normAutofit/>
          </a:bodyPr>
          <a:lstStyle>
            <a:defPPr>
              <a:defRPr lang="fr-FR"/>
            </a:defPPr>
            <a:lvl1pPr marL="228600" indent="-283464" algn="l" defTabSz="914400" rtl="0" eaLnBrk="1" latinLnBrk="0" hangingPunct="1">
              <a:lnSpc>
                <a:spcPct val="90000"/>
              </a:lnSpc>
              <a:spcBef>
                <a:spcPts val="1000"/>
              </a:spcBef>
              <a:buFont typeface="Arial" panose="020B0604020202020204" pitchFamily="34" charset="0"/>
              <a:buChar char="•"/>
              <a:defRPr lang="fr-F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fr-F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fr-F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fr-F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fr-F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pPr marL="0" indent="0" algn="just">
              <a:buFont typeface="Arial" panose="020B0604020202020204" pitchFamily="34" charset="0"/>
              <a:buNone/>
            </a:pPr>
            <a:br>
              <a:rPr lang="fr-FR" sz="1800" dirty="0">
                <a:ea typeface="Times New Roman" panose="02020603050405020304" pitchFamily="18" charset="0"/>
                <a:cs typeface="Times New Roman" panose="02020603050405020304" pitchFamily="18" charset="0"/>
              </a:rPr>
            </a:br>
            <a:r>
              <a:rPr lang="fr-FR" sz="1800" dirty="0">
                <a:ea typeface="Times New Roman" panose="02020603050405020304" pitchFamily="18" charset="0"/>
                <a:cs typeface="Times New Roman" panose="02020603050405020304" pitchFamily="18" charset="0"/>
              </a:rPr>
              <a:t>Ce lancement répond à une demande croissante de solutions intégrées, à notre expertise en environnements industriels complexes, et à un marché où la sécurité et l’efficacité sont primordiales.</a:t>
            </a:r>
            <a:endParaRPr lang="fr-FR" sz="180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FR" dirty="0"/>
          </a:p>
        </p:txBody>
      </p:sp>
      <p:sp>
        <p:nvSpPr>
          <p:cNvPr id="12" name="Espace réservé du contenu 3">
            <a:extLst>
              <a:ext uri="{FF2B5EF4-FFF2-40B4-BE49-F238E27FC236}">
                <a16:creationId xmlns:a16="http://schemas.microsoft.com/office/drawing/2014/main" id="{FB902F01-2D3E-E0AE-D1EB-69F0EB63E663}"/>
              </a:ext>
            </a:extLst>
          </p:cNvPr>
          <p:cNvSpPr txBox="1">
            <a:spLocks/>
          </p:cNvSpPr>
          <p:nvPr/>
        </p:nvSpPr>
        <p:spPr>
          <a:xfrm>
            <a:off x="2200754" y="4472356"/>
            <a:ext cx="6818979" cy="1491283"/>
          </a:xfrm>
          <a:prstGeom prst="rect">
            <a:avLst/>
          </a:prstGeom>
        </p:spPr>
        <p:txBody>
          <a:bodyPr rtlCol="0">
            <a:normAutofit/>
          </a:bodyPr>
          <a:lstStyle>
            <a:defPPr>
              <a:defRPr lang="fr-FR"/>
            </a:defPPr>
            <a:lvl1pPr marL="228600" indent="-283464" algn="l" defTabSz="914400" rtl="0" eaLnBrk="1" latinLnBrk="0" hangingPunct="1">
              <a:lnSpc>
                <a:spcPct val="90000"/>
              </a:lnSpc>
              <a:spcBef>
                <a:spcPts val="1000"/>
              </a:spcBef>
              <a:buFont typeface="Arial" panose="020B0604020202020204" pitchFamily="34" charset="0"/>
              <a:buChar char="•"/>
              <a:defRPr lang="fr-F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fr-F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fr-F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fr-F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fr-F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pPr marL="0" indent="0">
              <a:buFont typeface="Arial" panose="020B0604020202020204" pitchFamily="34" charset="0"/>
              <a:buNone/>
            </a:pPr>
            <a:r>
              <a:rPr lang="fr-FR" sz="1800" b="1" dirty="0">
                <a:latin typeface="+mj-lt"/>
                <a:ea typeface="Times New Roman" panose="02020603050405020304" pitchFamily="18" charset="0"/>
                <a:cs typeface="Times New Roman" panose="02020603050405020304" pitchFamily="18" charset="0"/>
              </a:rPr>
              <a:t>Pourquoi Cette Diversification ?</a:t>
            </a:r>
            <a:br>
              <a:rPr lang="fr-FR" sz="1800" dirty="0">
                <a:ea typeface="Times New Roman" panose="02020603050405020304" pitchFamily="18" charset="0"/>
                <a:cs typeface="Times New Roman" panose="02020603050405020304" pitchFamily="18" charset="0"/>
              </a:rPr>
            </a:br>
            <a:endParaRPr lang="fr-FR" dirty="0"/>
          </a:p>
        </p:txBody>
      </p:sp>
      <p:pic>
        <p:nvPicPr>
          <p:cNvPr id="14" name="Image 13" descr="Une image contenant Graphique, graphisme, capture d’écran, Police&#10;&#10;Description générée automatiquement">
            <a:extLst>
              <a:ext uri="{FF2B5EF4-FFF2-40B4-BE49-F238E27FC236}">
                <a16:creationId xmlns:a16="http://schemas.microsoft.com/office/drawing/2014/main" id="{9009AA7C-D80D-E4F1-9270-1939E7D702C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4614299" y="6018761"/>
            <a:ext cx="2192070" cy="561110"/>
          </a:xfrm>
          <a:prstGeom prst="rect">
            <a:avLst/>
          </a:prstGeom>
        </p:spPr>
      </p:pic>
    </p:spTree>
    <p:extLst>
      <p:ext uri="{BB962C8B-B14F-4D97-AF65-F5344CB8AC3E}">
        <p14:creationId xmlns:p14="http://schemas.microsoft.com/office/powerpoint/2010/main" val="320031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DE318F-357B-4C87-AA79-95238B981EA1}"/>
              </a:ext>
            </a:extLst>
          </p:cNvPr>
          <p:cNvSpPr/>
          <p:nvPr/>
        </p:nvSpPr>
        <p:spPr>
          <a:xfrm>
            <a:off x="7366964" y="2167351"/>
            <a:ext cx="2739893" cy="2377605"/>
          </a:xfrm>
          <a:prstGeom prst="rect">
            <a:avLst/>
          </a:prstGeom>
          <a:solidFill>
            <a:schemeClr val="bg2">
              <a:lumMod val="25000"/>
            </a:schemeClr>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17BC8C20-D75A-412E-853F-C0B317470B37}"/>
              </a:ext>
            </a:extLst>
          </p:cNvPr>
          <p:cNvPicPr>
            <a:picLocks noChangeAspect="1"/>
          </p:cNvPicPr>
          <p:nvPr/>
        </p:nvPicPr>
        <p:blipFill rotWithShape="1">
          <a:blip r:embed="rId3">
            <a:extLst>
              <a:ext uri="{28A0092B-C50C-407E-A947-70E740481C1C}">
                <a14:useLocalDpi xmlns:a14="http://schemas.microsoft.com/office/drawing/2010/main" val="0"/>
              </a:ext>
            </a:extLst>
          </a:blip>
          <a:srcRect l="3949" t="-61" r="6690" b="9947"/>
          <a:stretch/>
        </p:blipFill>
        <p:spPr>
          <a:xfrm rot="21335090">
            <a:off x="7034463" y="859201"/>
            <a:ext cx="1754106" cy="2358501"/>
          </a:xfrm>
          <a:prstGeom prst="rect">
            <a:avLst/>
          </a:prstGeom>
          <a:ln>
            <a:noFill/>
          </a:ln>
          <a:effectLst>
            <a:outerShdw blurRad="190500" algn="tl" rotWithShape="0">
              <a:srgbClr val="000000">
                <a:alpha val="70000"/>
              </a:srgbClr>
            </a:outerShdw>
          </a:effectLst>
        </p:spPr>
      </p:pic>
      <p:pic>
        <p:nvPicPr>
          <p:cNvPr id="17" name="Image 16">
            <a:extLst>
              <a:ext uri="{FF2B5EF4-FFF2-40B4-BE49-F238E27FC236}">
                <a16:creationId xmlns:a16="http://schemas.microsoft.com/office/drawing/2014/main" id="{683826A4-58B7-4A3A-8501-E52221340F66}"/>
              </a:ext>
            </a:extLst>
          </p:cNvPr>
          <p:cNvPicPr>
            <a:picLocks noChangeAspect="1"/>
          </p:cNvPicPr>
          <p:nvPr/>
        </p:nvPicPr>
        <p:blipFill rotWithShape="1">
          <a:blip r:embed="rId4">
            <a:extLst>
              <a:ext uri="{28A0092B-C50C-407E-A947-70E740481C1C}">
                <a14:useLocalDpi xmlns:a14="http://schemas.microsoft.com/office/drawing/2010/main" val="0"/>
              </a:ext>
            </a:extLst>
          </a:blip>
          <a:srcRect l="8952" t="6382" r="15610" b="1655"/>
          <a:stretch/>
        </p:blipFill>
        <p:spPr>
          <a:xfrm rot="209780">
            <a:off x="6364254" y="3110460"/>
            <a:ext cx="2501537" cy="2287160"/>
          </a:xfrm>
          <a:prstGeom prst="rect">
            <a:avLst/>
          </a:prstGeom>
          <a:ln>
            <a:noFill/>
          </a:ln>
          <a:effectLst>
            <a:outerShdw blurRad="190500" algn="tl" rotWithShape="0">
              <a:srgbClr val="000000">
                <a:alpha val="70000"/>
              </a:srgbClr>
            </a:outerShdw>
          </a:effectLst>
        </p:spPr>
      </p:pic>
      <p:pic>
        <p:nvPicPr>
          <p:cNvPr id="7" name="Image 6">
            <a:extLst>
              <a:ext uri="{FF2B5EF4-FFF2-40B4-BE49-F238E27FC236}">
                <a16:creationId xmlns:a16="http://schemas.microsoft.com/office/drawing/2014/main" id="{BF6DE4F3-DE25-471F-83DD-24924DCB2F73}"/>
              </a:ext>
            </a:extLst>
          </p:cNvPr>
          <p:cNvPicPr>
            <a:picLocks noChangeAspect="1"/>
          </p:cNvPicPr>
          <p:nvPr/>
        </p:nvPicPr>
        <p:blipFill rotWithShape="1">
          <a:blip r:embed="rId5">
            <a:extLst>
              <a:ext uri="{28A0092B-C50C-407E-A947-70E740481C1C}">
                <a14:useLocalDpi xmlns:a14="http://schemas.microsoft.com/office/drawing/2010/main" val="0"/>
              </a:ext>
            </a:extLst>
          </a:blip>
          <a:srcRect t="6831" r="6456" b="3848"/>
          <a:stretch/>
        </p:blipFill>
        <p:spPr>
          <a:xfrm rot="5781331">
            <a:off x="8391262" y="1763458"/>
            <a:ext cx="2295047" cy="1643605"/>
          </a:xfrm>
          <a:prstGeom prst="rect">
            <a:avLst/>
          </a:prstGeom>
          <a:ln>
            <a:noFill/>
          </a:ln>
          <a:effectLst>
            <a:outerShdw blurRad="190500" algn="tl" rotWithShape="0">
              <a:srgbClr val="000000">
                <a:alpha val="70000"/>
              </a:srgbClr>
            </a:outerShdw>
          </a:effectLst>
        </p:spPr>
      </p:pic>
      <p:sp>
        <p:nvSpPr>
          <p:cNvPr id="2" name="Titre 1">
            <a:extLst>
              <a:ext uri="{FF2B5EF4-FFF2-40B4-BE49-F238E27FC236}">
                <a16:creationId xmlns:a16="http://schemas.microsoft.com/office/drawing/2014/main" id="{805346ED-721D-85EE-2F1B-A31D0912DE29}"/>
              </a:ext>
            </a:extLst>
          </p:cNvPr>
          <p:cNvSpPr>
            <a:spLocks noGrp="1"/>
          </p:cNvSpPr>
          <p:nvPr>
            <p:ph type="title"/>
          </p:nvPr>
        </p:nvSpPr>
        <p:spPr>
          <a:xfrm>
            <a:off x="328492" y="235417"/>
            <a:ext cx="9778365" cy="1494596"/>
          </a:xfrm>
        </p:spPr>
        <p:txBody>
          <a:bodyPr rtlCol="0"/>
          <a:lstStyle>
            <a:defPPr>
              <a:defRPr lang="fr-FR"/>
            </a:defPPr>
          </a:lstStyle>
          <a:p>
            <a:pPr rtl="0"/>
            <a:r>
              <a:rPr lang="fr-FR" sz="4000" b="1" dirty="0">
                <a:effectLst/>
                <a:ea typeface="Times New Roman" panose="02020603050405020304" pitchFamily="18" charset="0"/>
                <a:cs typeface="Times New Roman" panose="02020603050405020304" pitchFamily="18" charset="0"/>
              </a:rPr>
              <a:t>Nos Nouvelles Prestations</a:t>
            </a:r>
            <a:endParaRPr lang="fr-FR" sz="4000" dirty="0"/>
          </a:p>
        </p:txBody>
      </p:sp>
      <p:sp>
        <p:nvSpPr>
          <p:cNvPr id="3" name="Espace réservé du contenu 2">
            <a:extLst>
              <a:ext uri="{FF2B5EF4-FFF2-40B4-BE49-F238E27FC236}">
                <a16:creationId xmlns:a16="http://schemas.microsoft.com/office/drawing/2014/main" id="{DB097449-5B72-ADA0-3B2D-1CBC160D6B90}"/>
              </a:ext>
            </a:extLst>
          </p:cNvPr>
          <p:cNvSpPr>
            <a:spLocks noGrp="1"/>
          </p:cNvSpPr>
          <p:nvPr>
            <p:ph sz="quarter" idx="15"/>
          </p:nvPr>
        </p:nvSpPr>
        <p:spPr>
          <a:xfrm>
            <a:off x="226256" y="2342024"/>
            <a:ext cx="3359974" cy="4274352"/>
          </a:xfrm>
        </p:spPr>
        <p:txBody>
          <a:bodyPr rtlCol="0">
            <a:normAutofit/>
          </a:bodyPr>
          <a:lstStyle>
            <a:defPPr>
              <a:defRPr lang="fr-FR"/>
            </a:defPPr>
          </a:lstStyle>
          <a:p>
            <a:pPr>
              <a:lnSpc>
                <a:spcPct val="107000"/>
              </a:lnSpc>
              <a:spcAft>
                <a:spcPts val="800"/>
              </a:spcAft>
            </a:pPr>
            <a:r>
              <a:rPr lang="fr-FR" sz="1400" i="1" dirty="0">
                <a:effectLst/>
                <a:ea typeface="Times New Roman" panose="02020603050405020304" pitchFamily="18" charset="0"/>
                <a:cs typeface="Times New Roman" panose="02020603050405020304" pitchFamily="18" charset="0"/>
              </a:rPr>
              <a:t>2.1 Types de Portes et Fermetures</a:t>
            </a:r>
            <a:endParaRPr lang="fr-FR" sz="1400" dirty="0">
              <a:effectLst/>
              <a:ea typeface="Calibri" panose="020F0502020204030204" pitchFamily="34" charset="0"/>
              <a:cs typeface="Times New Roman" panose="02020603050405020304" pitchFamily="18" charset="0"/>
            </a:endParaRPr>
          </a:p>
          <a:p>
            <a:pPr marL="342900" lvl="0" indent="-342900">
              <a:lnSpc>
                <a:spcPct val="110000"/>
              </a:lnSpc>
              <a:spcAft>
                <a:spcPts val="800"/>
              </a:spcAft>
              <a:buSzPts val="1000"/>
              <a:buFont typeface="Symbol" panose="05050102010706020507" pitchFamily="18" charset="2"/>
              <a:buChar char=""/>
              <a:tabLst>
                <a:tab pos="457200" algn="l"/>
              </a:tabLst>
            </a:pPr>
            <a:r>
              <a:rPr lang="fr-FR" sz="1400" b="1" dirty="0">
                <a:effectLst/>
                <a:ea typeface="Times New Roman" panose="02020603050405020304" pitchFamily="18" charset="0"/>
                <a:cs typeface="Times New Roman" panose="02020603050405020304" pitchFamily="18" charset="0"/>
              </a:rPr>
              <a:t>Portes Métallique</a:t>
            </a:r>
            <a:r>
              <a:rPr lang="fr-FR" sz="1400" dirty="0">
                <a:effectLst/>
                <a:ea typeface="Times New Roman" panose="02020603050405020304" pitchFamily="18" charset="0"/>
                <a:cs typeface="Times New Roman" panose="02020603050405020304" pitchFamily="18" charset="0"/>
              </a:rPr>
              <a:t> : Robustes, adaptées aux espaces courants (ateliers, bureaux, zones techniques).</a:t>
            </a:r>
            <a:endParaRPr lang="fr-FR" sz="1400" dirty="0">
              <a:effectLst/>
              <a:ea typeface="Calibri" panose="020F0502020204030204" pitchFamily="34" charset="0"/>
              <a:cs typeface="Times New Roman" panose="02020603050405020304" pitchFamily="18" charset="0"/>
            </a:endParaRPr>
          </a:p>
          <a:p>
            <a:pPr marL="342900" lvl="0" indent="-342900">
              <a:lnSpc>
                <a:spcPct val="110000"/>
              </a:lnSpc>
              <a:spcAft>
                <a:spcPts val="800"/>
              </a:spcAft>
              <a:buSzPts val="1000"/>
              <a:buFont typeface="Symbol" panose="05050102010706020507" pitchFamily="18" charset="2"/>
              <a:buChar char=""/>
              <a:tabLst>
                <a:tab pos="457200" algn="l"/>
              </a:tabLst>
            </a:pPr>
            <a:r>
              <a:rPr lang="fr-FR" sz="1400" b="1" dirty="0">
                <a:effectLst/>
                <a:ea typeface="Times New Roman" panose="02020603050405020304" pitchFamily="18" charset="0"/>
                <a:cs typeface="Times New Roman" panose="02020603050405020304" pitchFamily="18" charset="0"/>
              </a:rPr>
              <a:t>Portes coupe-feu métallique</a:t>
            </a:r>
            <a:r>
              <a:rPr lang="fr-FR" sz="1400" dirty="0">
                <a:effectLst/>
                <a:ea typeface="Times New Roman" panose="02020603050405020304" pitchFamily="18" charset="0"/>
                <a:cs typeface="Times New Roman" panose="02020603050405020304" pitchFamily="18" charset="0"/>
              </a:rPr>
              <a:t> : Normes de résistance au feu (EI30-EI120) pour la protection incendie.</a:t>
            </a:r>
            <a:endParaRPr lang="fr-FR" sz="1400" dirty="0">
              <a:effectLst/>
              <a:ea typeface="Calibri" panose="020F0502020204030204" pitchFamily="34" charset="0"/>
              <a:cs typeface="Times New Roman" panose="02020603050405020304" pitchFamily="18" charset="0"/>
            </a:endParaRPr>
          </a:p>
          <a:p>
            <a:pPr marL="342900" lvl="0" indent="-342900">
              <a:lnSpc>
                <a:spcPct val="110000"/>
              </a:lnSpc>
              <a:spcAft>
                <a:spcPts val="800"/>
              </a:spcAft>
              <a:buSzPts val="1000"/>
              <a:buFont typeface="Symbol" panose="05050102010706020507" pitchFamily="18" charset="2"/>
              <a:buChar char=""/>
              <a:tabLst>
                <a:tab pos="457200" algn="l"/>
              </a:tabLst>
            </a:pPr>
            <a:r>
              <a:rPr lang="fr-FR" sz="1400" b="1" dirty="0">
                <a:effectLst/>
                <a:ea typeface="Times New Roman" panose="02020603050405020304" pitchFamily="18" charset="0"/>
                <a:cs typeface="Times New Roman" panose="02020603050405020304" pitchFamily="18" charset="0"/>
              </a:rPr>
              <a:t>Portes industrielle et rideaux</a:t>
            </a:r>
            <a:r>
              <a:rPr lang="fr-FR" sz="1400" dirty="0">
                <a:effectLst/>
                <a:ea typeface="Times New Roman" panose="02020603050405020304" pitchFamily="18" charset="0"/>
                <a:cs typeface="Times New Roman" panose="02020603050405020304" pitchFamily="18" charset="0"/>
              </a:rPr>
              <a:t> : Idéales pour entrepôts, hangars, et accès extérieurs.</a:t>
            </a:r>
            <a:endParaRPr lang="fr-FR" sz="1400" dirty="0">
              <a:effectLst/>
              <a:ea typeface="Calibri" panose="020F0502020204030204" pitchFamily="34" charset="0"/>
              <a:cs typeface="Times New Roman" panose="02020603050405020304" pitchFamily="18" charset="0"/>
            </a:endParaRPr>
          </a:p>
          <a:p>
            <a:pPr marL="0" lvl="1" indent="0" rtl="0">
              <a:buNone/>
            </a:pPr>
            <a:endParaRPr lang="fr-FR" sz="700" dirty="0"/>
          </a:p>
        </p:txBody>
      </p:sp>
      <p:pic>
        <p:nvPicPr>
          <p:cNvPr id="13" name="Image 12">
            <a:extLst>
              <a:ext uri="{FF2B5EF4-FFF2-40B4-BE49-F238E27FC236}">
                <a16:creationId xmlns:a16="http://schemas.microsoft.com/office/drawing/2014/main" id="{5FC3EEA6-65B6-48A8-8D1D-503FB913B1AC}"/>
              </a:ext>
            </a:extLst>
          </p:cNvPr>
          <p:cNvPicPr>
            <a:picLocks noChangeAspect="1"/>
          </p:cNvPicPr>
          <p:nvPr/>
        </p:nvPicPr>
        <p:blipFill rotWithShape="1">
          <a:blip r:embed="rId6">
            <a:extLst>
              <a:ext uri="{28A0092B-C50C-407E-A947-70E740481C1C}">
                <a14:useLocalDpi xmlns:a14="http://schemas.microsoft.com/office/drawing/2010/main" val="0"/>
              </a:ext>
            </a:extLst>
          </a:blip>
          <a:srcRect l="8634" t="13767" r="1841"/>
          <a:stretch/>
        </p:blipFill>
        <p:spPr>
          <a:xfrm rot="5241104">
            <a:off x="9669081" y="3716833"/>
            <a:ext cx="2466608" cy="1781948"/>
          </a:xfrm>
          <a:prstGeom prst="rect">
            <a:avLst/>
          </a:prstGeom>
          <a:ln>
            <a:noFill/>
          </a:ln>
          <a:effectLst>
            <a:outerShdw blurRad="190500" algn="tl" rotWithShape="0">
              <a:srgbClr val="000000">
                <a:alpha val="70000"/>
              </a:srgbClr>
            </a:outerShdw>
          </a:effectLst>
        </p:spPr>
      </p:pic>
      <p:sp>
        <p:nvSpPr>
          <p:cNvPr id="4" name="Espace réservé du contenu 3">
            <a:extLst>
              <a:ext uri="{FF2B5EF4-FFF2-40B4-BE49-F238E27FC236}">
                <a16:creationId xmlns:a16="http://schemas.microsoft.com/office/drawing/2014/main" id="{41FC7B50-71A6-D8BE-C032-5EB4CF5706D5}"/>
              </a:ext>
            </a:extLst>
          </p:cNvPr>
          <p:cNvSpPr>
            <a:spLocks noGrp="1"/>
          </p:cNvSpPr>
          <p:nvPr>
            <p:ph sz="quarter" idx="16"/>
          </p:nvPr>
        </p:nvSpPr>
        <p:spPr>
          <a:xfrm>
            <a:off x="3886145" y="2342024"/>
            <a:ext cx="2368505" cy="3597470"/>
          </a:xfrm>
        </p:spPr>
        <p:txBody>
          <a:bodyPr rtlCol="0"/>
          <a:lstStyle>
            <a:defPPr>
              <a:defRPr lang="fr-FR"/>
            </a:defPPr>
          </a:lstStyle>
          <a:p>
            <a:pPr>
              <a:lnSpc>
                <a:spcPct val="107000"/>
              </a:lnSpc>
              <a:spcAft>
                <a:spcPts val="800"/>
              </a:spcAft>
            </a:pPr>
            <a:r>
              <a:rPr lang="fr-FR" sz="1400" i="1" dirty="0">
                <a:effectLst/>
                <a:ea typeface="Times New Roman" panose="02020603050405020304" pitchFamily="18" charset="0"/>
                <a:cs typeface="Times New Roman" panose="02020603050405020304" pitchFamily="18" charset="0"/>
              </a:rPr>
              <a:t>2.2 Services Complémentaires</a:t>
            </a:r>
            <a:endParaRPr lang="fr-FR" sz="14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400" b="1" dirty="0">
                <a:effectLst/>
                <a:ea typeface="Times New Roman" panose="02020603050405020304" pitchFamily="18" charset="0"/>
                <a:cs typeface="Times New Roman" panose="02020603050405020304" pitchFamily="18" charset="0"/>
              </a:rPr>
              <a:t>Installation complète</a:t>
            </a:r>
            <a:r>
              <a:rPr lang="fr-FR" sz="1400" dirty="0">
                <a:effectLst/>
                <a:ea typeface="Times New Roman" panose="02020603050405020304" pitchFamily="18" charset="0"/>
                <a:cs typeface="Times New Roman" panose="02020603050405020304" pitchFamily="18" charset="0"/>
              </a:rPr>
              <a:t> : Fourniture et pose par nos équipes expertes.</a:t>
            </a:r>
            <a:endParaRPr lang="fr-FR" sz="14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400" b="1" dirty="0">
                <a:effectLst/>
                <a:ea typeface="Times New Roman" panose="02020603050405020304" pitchFamily="18" charset="0"/>
                <a:cs typeface="Times New Roman" panose="02020603050405020304" pitchFamily="18" charset="0"/>
              </a:rPr>
              <a:t>Réparations</a:t>
            </a:r>
            <a:r>
              <a:rPr lang="fr-FR" sz="1400" dirty="0">
                <a:effectLst/>
                <a:ea typeface="Times New Roman" panose="02020603050405020304" pitchFamily="18" charset="0"/>
                <a:cs typeface="Times New Roman" panose="02020603050405020304" pitchFamily="18" charset="0"/>
              </a:rPr>
              <a:t> : Intervention rapide pour prolonger la durée de vie de vos installations.</a:t>
            </a:r>
            <a:endParaRPr lang="fr-FR" sz="1400" dirty="0">
              <a:effectLst/>
              <a:ea typeface="Calibri" panose="020F0502020204030204" pitchFamily="34" charset="0"/>
              <a:cs typeface="Times New Roman" panose="02020603050405020304" pitchFamily="18" charset="0"/>
            </a:endParaRPr>
          </a:p>
          <a:p>
            <a:pPr lvl="1" rtl="0"/>
            <a:endParaRPr lang="fr-FR" dirty="0"/>
          </a:p>
        </p:txBody>
      </p:sp>
      <p:pic>
        <p:nvPicPr>
          <p:cNvPr id="6" name="Image 5" descr="Une image contenant Graphique, graphisme, capture d’écran, Police&#10;&#10;Description générée automatiquement">
            <a:extLst>
              <a:ext uri="{FF2B5EF4-FFF2-40B4-BE49-F238E27FC236}">
                <a16:creationId xmlns:a16="http://schemas.microsoft.com/office/drawing/2014/main" id="{8A295425-F681-04F1-B8C9-4C118AE6C6DC}"/>
              </a:ext>
            </a:extLst>
          </p:cNvPr>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4614299" y="6018761"/>
            <a:ext cx="2192070" cy="561110"/>
          </a:xfrm>
          <a:prstGeom prst="rect">
            <a:avLst/>
          </a:prstGeom>
        </p:spPr>
      </p:pic>
      <p:pic>
        <p:nvPicPr>
          <p:cNvPr id="15" name="Image 14">
            <a:extLst>
              <a:ext uri="{FF2B5EF4-FFF2-40B4-BE49-F238E27FC236}">
                <a16:creationId xmlns:a16="http://schemas.microsoft.com/office/drawing/2014/main" id="{0DD0AD20-D2A8-4401-96FF-E8D787F2EAC7}"/>
              </a:ext>
            </a:extLst>
          </p:cNvPr>
          <p:cNvPicPr>
            <a:picLocks noChangeAspect="1"/>
          </p:cNvPicPr>
          <p:nvPr/>
        </p:nvPicPr>
        <p:blipFill rotWithShape="1">
          <a:blip r:embed="rId8">
            <a:extLst>
              <a:ext uri="{28A0092B-C50C-407E-A947-70E740481C1C}">
                <a14:useLocalDpi xmlns:a14="http://schemas.microsoft.com/office/drawing/2010/main" val="0"/>
              </a:ext>
            </a:extLst>
          </a:blip>
          <a:srcRect l="204" t="16100"/>
          <a:stretch/>
        </p:blipFill>
        <p:spPr>
          <a:xfrm rot="5639150">
            <a:off x="8346565" y="4433344"/>
            <a:ext cx="2072737" cy="1306933"/>
          </a:xfrm>
          <a:prstGeom prst="rect">
            <a:avLst/>
          </a:prstGeom>
          <a:ln>
            <a:noFill/>
          </a:ln>
          <a:effectLst>
            <a:outerShdw blurRad="190500" algn="tl" rotWithShape="0">
              <a:srgbClr val="000000">
                <a:alpha val="70000"/>
              </a:srgbClr>
            </a:outerShdw>
          </a:effectLst>
        </p:spPr>
      </p:pic>
      <p:sp>
        <p:nvSpPr>
          <p:cNvPr id="20" name="Rectangle 19">
            <a:extLst>
              <a:ext uri="{FF2B5EF4-FFF2-40B4-BE49-F238E27FC236}">
                <a16:creationId xmlns:a16="http://schemas.microsoft.com/office/drawing/2014/main" id="{3216BB72-3FEF-4CC8-B14D-DF5BC1D157C5}"/>
              </a:ext>
            </a:extLst>
          </p:cNvPr>
          <p:cNvSpPr/>
          <p:nvPr/>
        </p:nvSpPr>
        <p:spPr>
          <a:xfrm>
            <a:off x="3675017" y="2603863"/>
            <a:ext cx="45719" cy="2638697"/>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848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fr-FR"/>
            </a:defPPr>
          </a:lstStyle>
          <a:p>
            <a:pPr rtl="0"/>
            <a:r>
              <a:rPr lang="fr-FR" sz="4400" b="1" dirty="0">
                <a:effectLst/>
                <a:ea typeface="Times New Roman" panose="02020603050405020304" pitchFamily="18" charset="0"/>
                <a:cs typeface="Times New Roman" panose="02020603050405020304" pitchFamily="18" charset="0"/>
              </a:rPr>
              <a:t>Notre Valeur Ajoutée</a:t>
            </a:r>
            <a:endParaRPr lang="fr-FR" dirty="0"/>
          </a:p>
        </p:txBody>
      </p:sp>
      <p:grpSp>
        <p:nvGrpSpPr>
          <p:cNvPr id="19" name="Groupe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e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21" name="Forme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22" name="Forme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4" name="Espace réservé du contenu 3">
            <a:extLst>
              <a:ext uri="{FF2B5EF4-FFF2-40B4-BE49-F238E27FC236}">
                <a16:creationId xmlns:a16="http://schemas.microsoft.com/office/drawing/2014/main" id="{5ACBC89B-E41D-2D8A-7FBC-101D3E653EB4}"/>
              </a:ext>
            </a:extLst>
          </p:cNvPr>
          <p:cNvSpPr>
            <a:spLocks noGrp="1"/>
          </p:cNvSpPr>
          <p:nvPr>
            <p:ph sz="quarter" idx="13"/>
          </p:nvPr>
        </p:nvSpPr>
        <p:spPr>
          <a:xfrm>
            <a:off x="3657600" y="1920602"/>
            <a:ext cx="7810500" cy="3699328"/>
          </a:xfrm>
        </p:spPr>
        <p:txBody>
          <a:bodyPr>
            <a:normAutofit fontScale="92500" lnSpcReduction="10000"/>
          </a:bodyPr>
          <a:lstStyle/>
          <a:p>
            <a:pPr algn="just">
              <a:lnSpc>
                <a:spcPct val="107000"/>
              </a:lnSpc>
              <a:spcAft>
                <a:spcPts val="800"/>
              </a:spcAft>
            </a:pPr>
            <a:r>
              <a:rPr lang="fr-FR" sz="1800" dirty="0">
                <a:effectLst/>
                <a:ea typeface="Times New Roman" panose="02020603050405020304" pitchFamily="18" charset="0"/>
                <a:cs typeface="Times New Roman" panose="02020603050405020304" pitchFamily="18" charset="0"/>
              </a:rPr>
              <a:t>Choisir DMA, c’est bénéficier de :</a:t>
            </a:r>
            <a:endParaRPr lang="fr-FR" sz="18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b="1" dirty="0">
                <a:effectLst/>
                <a:ea typeface="Times New Roman" panose="02020603050405020304" pitchFamily="18" charset="0"/>
                <a:cs typeface="Times New Roman" panose="02020603050405020304" pitchFamily="18" charset="0"/>
              </a:rPr>
              <a:t>Expertise éprouvée</a:t>
            </a:r>
            <a:r>
              <a:rPr lang="fr-FR" sz="1800" dirty="0">
                <a:effectLst/>
                <a:ea typeface="Times New Roman" panose="02020603050405020304" pitchFamily="18" charset="0"/>
                <a:cs typeface="Times New Roman" panose="02020603050405020304" pitchFamily="18" charset="0"/>
              </a:rPr>
              <a:t> : Des équipes qualifiées, habituées aux exigences industrielles.</a:t>
            </a:r>
            <a:endParaRPr lang="fr-FR" sz="18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b="1" dirty="0">
                <a:effectLst/>
                <a:ea typeface="Times New Roman" panose="02020603050405020304" pitchFamily="18" charset="0"/>
                <a:cs typeface="Times New Roman" panose="02020603050405020304" pitchFamily="18" charset="0"/>
              </a:rPr>
              <a:t>Conformité aux normes</a:t>
            </a:r>
            <a:r>
              <a:rPr lang="fr-FR" sz="1800" dirty="0">
                <a:effectLst/>
                <a:ea typeface="Times New Roman" panose="02020603050405020304" pitchFamily="18" charset="0"/>
                <a:cs typeface="Times New Roman" panose="02020603050405020304" pitchFamily="18" charset="0"/>
              </a:rPr>
              <a:t> : Produits répondant aux normes EN 1634-1 pour les portes coupe-feu et aux certifications adaptées.</a:t>
            </a:r>
            <a:endParaRPr lang="fr-FR" sz="18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b="1" dirty="0">
                <a:effectLst/>
                <a:ea typeface="Times New Roman" panose="02020603050405020304" pitchFamily="18" charset="0"/>
                <a:cs typeface="Times New Roman" panose="02020603050405020304" pitchFamily="18" charset="0"/>
              </a:rPr>
              <a:t>Solutions sur mesure</a:t>
            </a:r>
            <a:r>
              <a:rPr lang="fr-FR" sz="1800" dirty="0">
                <a:effectLst/>
                <a:ea typeface="Times New Roman" panose="02020603050405020304" pitchFamily="18" charset="0"/>
                <a:cs typeface="Times New Roman" panose="02020603050405020304" pitchFamily="18" charset="0"/>
              </a:rPr>
              <a:t> : Analyse précise et propositions personnalisées.</a:t>
            </a:r>
            <a:endParaRPr lang="fr-FR" sz="18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b="1" dirty="0">
                <a:effectLst/>
                <a:ea typeface="Times New Roman" panose="02020603050405020304" pitchFamily="18" charset="0"/>
                <a:cs typeface="Times New Roman" panose="02020603050405020304" pitchFamily="18" charset="0"/>
              </a:rPr>
              <a:t>Intégration fluide</a:t>
            </a:r>
            <a:r>
              <a:rPr lang="fr-FR" sz="1800" dirty="0">
                <a:effectLst/>
                <a:ea typeface="Times New Roman" panose="02020603050405020304" pitchFamily="18" charset="0"/>
                <a:cs typeface="Times New Roman" panose="02020603050405020304" pitchFamily="18" charset="0"/>
              </a:rPr>
              <a:t> : Coordination optimisée avec vos projets pour minimiser les interruptions.</a:t>
            </a:r>
            <a:endParaRPr lang="fr-FR" sz="1800" dirty="0">
              <a:effectLst/>
              <a:ea typeface="Calibri" panose="020F0502020204030204" pitchFamily="34" charset="0"/>
              <a:cs typeface="Times New Roman" panose="02020603050405020304" pitchFamily="18" charset="0"/>
            </a:endParaRPr>
          </a:p>
          <a:p>
            <a:endParaRPr lang="fr-FR" dirty="0"/>
          </a:p>
        </p:txBody>
      </p:sp>
      <p:pic>
        <p:nvPicPr>
          <p:cNvPr id="10" name="Image 9" descr="Une image contenant Graphique, graphisme, capture d’écran, Police&#10;&#10;Description générée automatiquement">
            <a:extLst>
              <a:ext uri="{FF2B5EF4-FFF2-40B4-BE49-F238E27FC236}">
                <a16:creationId xmlns:a16="http://schemas.microsoft.com/office/drawing/2014/main" id="{91E9DB1D-6D54-5E77-4229-BF4B33E8CAFD}"/>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4614299" y="6018761"/>
            <a:ext cx="2192070" cy="561110"/>
          </a:xfrm>
          <a:prstGeom prst="rect">
            <a:avLst/>
          </a:prstGeom>
        </p:spPr>
      </p:pic>
    </p:spTree>
    <p:extLst>
      <p:ext uri="{BB962C8B-B14F-4D97-AF65-F5344CB8AC3E}">
        <p14:creationId xmlns:p14="http://schemas.microsoft.com/office/powerpoint/2010/main" val="158838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fr-FR"/>
            </a:defPPr>
          </a:lstStyle>
          <a:p>
            <a:pPr rtl="0"/>
            <a:r>
              <a:rPr lang="fr-FR" sz="4400" b="1" dirty="0">
                <a:effectLst/>
                <a:ea typeface="Times New Roman" panose="02020603050405020304" pitchFamily="18" charset="0"/>
                <a:cs typeface="Times New Roman" panose="02020603050405020304" pitchFamily="18" charset="0"/>
              </a:rPr>
              <a:t> Vos Avantages / Nos Engagements</a:t>
            </a:r>
            <a:endParaRPr lang="fr-FR" dirty="0"/>
          </a:p>
        </p:txBody>
      </p:sp>
      <p:sp>
        <p:nvSpPr>
          <p:cNvPr id="3" name="Espace réservé du contenu 2">
            <a:extLst>
              <a:ext uri="{FF2B5EF4-FFF2-40B4-BE49-F238E27FC236}">
                <a16:creationId xmlns:a16="http://schemas.microsoft.com/office/drawing/2014/main" id="{DB097449-5B72-ADA0-3B2D-1CBC160D6B90}"/>
              </a:ext>
            </a:extLst>
          </p:cNvPr>
          <p:cNvSpPr>
            <a:spLocks noGrp="1"/>
          </p:cNvSpPr>
          <p:nvPr>
            <p:ph sz="quarter" idx="15"/>
          </p:nvPr>
        </p:nvSpPr>
        <p:spPr>
          <a:xfrm>
            <a:off x="803303" y="2378375"/>
            <a:ext cx="4907031" cy="4274352"/>
          </a:xfrm>
        </p:spPr>
        <p:txBody>
          <a:bodyPr rtlCol="0">
            <a:normAutofit/>
          </a:bodyPr>
          <a:lstStyle>
            <a:defPPr>
              <a:defRPr lang="fr-FR"/>
            </a:defPPr>
          </a:lstStyle>
          <a:p>
            <a:pPr>
              <a:lnSpc>
                <a:spcPct val="107000"/>
              </a:lnSpc>
              <a:spcAft>
                <a:spcPts val="800"/>
              </a:spcAft>
            </a:pPr>
            <a:r>
              <a:rPr lang="fr-FR" sz="1600" b="1" dirty="0">
                <a:effectLst/>
                <a:ea typeface="Times New Roman" panose="02020603050405020304" pitchFamily="18" charset="0"/>
                <a:cs typeface="Times New Roman" panose="02020603050405020304" pitchFamily="18" charset="0"/>
              </a:rPr>
              <a:t>Vos Avantages</a:t>
            </a:r>
            <a:endParaRPr lang="fr-FR"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b="1" dirty="0">
                <a:effectLst/>
                <a:ea typeface="Times New Roman" panose="02020603050405020304" pitchFamily="18" charset="0"/>
                <a:cs typeface="Times New Roman" panose="02020603050405020304" pitchFamily="18" charset="0"/>
              </a:rPr>
              <a:t>Un seul interlocuteur</a:t>
            </a:r>
            <a:r>
              <a:rPr lang="fr-FR" sz="1600" dirty="0">
                <a:effectLst/>
                <a:ea typeface="Times New Roman" panose="02020603050405020304" pitchFamily="18" charset="0"/>
                <a:cs typeface="Times New Roman" panose="02020603050405020304" pitchFamily="18" charset="0"/>
              </a:rPr>
              <a:t> : Réduction des délais, meilleure coordination.</a:t>
            </a:r>
            <a:endParaRPr lang="fr-FR"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b="1" dirty="0">
                <a:effectLst/>
                <a:ea typeface="Times New Roman" panose="02020603050405020304" pitchFamily="18" charset="0"/>
                <a:cs typeface="Times New Roman" panose="02020603050405020304" pitchFamily="18" charset="0"/>
              </a:rPr>
              <a:t>Produits de qualité</a:t>
            </a:r>
            <a:r>
              <a:rPr lang="fr-FR" sz="1600" dirty="0">
                <a:effectLst/>
                <a:ea typeface="Times New Roman" panose="02020603050405020304" pitchFamily="18" charset="0"/>
                <a:cs typeface="Times New Roman" panose="02020603050405020304" pitchFamily="18" charset="0"/>
              </a:rPr>
              <a:t> : Garantis pour leur durabilité et fiabilité.</a:t>
            </a:r>
            <a:endParaRPr lang="fr-FR"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b="1" dirty="0">
                <a:effectLst/>
                <a:ea typeface="Times New Roman" panose="02020603050405020304" pitchFamily="18" charset="0"/>
                <a:cs typeface="Times New Roman" panose="02020603050405020304" pitchFamily="18" charset="0"/>
              </a:rPr>
              <a:t>Service après-vente dédié</a:t>
            </a:r>
            <a:r>
              <a:rPr lang="fr-FR" sz="1600" dirty="0">
                <a:effectLst/>
                <a:ea typeface="Times New Roman" panose="02020603050405020304" pitchFamily="18" charset="0"/>
                <a:cs typeface="Times New Roman" panose="02020603050405020304" pitchFamily="18" charset="0"/>
              </a:rPr>
              <a:t> : Réactivité maximale à toutes vos demandes.</a:t>
            </a:r>
            <a:endParaRPr lang="fr-FR" sz="1600" dirty="0">
              <a:effectLst/>
              <a:ea typeface="Calibri" panose="020F0502020204030204" pitchFamily="34" charset="0"/>
              <a:cs typeface="Times New Roman" panose="02020603050405020304" pitchFamily="18" charset="0"/>
            </a:endParaRPr>
          </a:p>
          <a:p>
            <a:pPr>
              <a:lnSpc>
                <a:spcPct val="107000"/>
              </a:lnSpc>
              <a:spcAft>
                <a:spcPts val="800"/>
              </a:spcAft>
            </a:pPr>
            <a:endParaRPr lang="fr-FR" sz="700" dirty="0"/>
          </a:p>
        </p:txBody>
      </p:sp>
      <p:sp>
        <p:nvSpPr>
          <p:cNvPr id="4" name="Espace réservé du contenu 3">
            <a:extLst>
              <a:ext uri="{FF2B5EF4-FFF2-40B4-BE49-F238E27FC236}">
                <a16:creationId xmlns:a16="http://schemas.microsoft.com/office/drawing/2014/main" id="{41FC7B50-71A6-D8BE-C032-5EB4CF5706D5}"/>
              </a:ext>
            </a:extLst>
          </p:cNvPr>
          <p:cNvSpPr>
            <a:spLocks noGrp="1"/>
          </p:cNvSpPr>
          <p:nvPr>
            <p:ph sz="quarter" idx="16"/>
          </p:nvPr>
        </p:nvSpPr>
        <p:spPr>
          <a:xfrm>
            <a:off x="6117771" y="2378375"/>
            <a:ext cx="4490827" cy="3597470"/>
          </a:xfrm>
        </p:spPr>
        <p:txBody>
          <a:bodyPr rtlCol="0"/>
          <a:lstStyle>
            <a:defPPr>
              <a:defRPr lang="fr-FR"/>
            </a:defPPr>
          </a:lstStyle>
          <a:p>
            <a:pPr>
              <a:lnSpc>
                <a:spcPct val="107000"/>
              </a:lnSpc>
              <a:spcAft>
                <a:spcPts val="800"/>
              </a:spcAft>
            </a:pPr>
            <a:r>
              <a:rPr lang="fr-FR" sz="1600" b="1" dirty="0">
                <a:effectLst/>
                <a:ea typeface="Times New Roman" panose="02020603050405020304" pitchFamily="18" charset="0"/>
                <a:cs typeface="Times New Roman" panose="02020603050405020304" pitchFamily="18" charset="0"/>
              </a:rPr>
              <a:t>Nos Engagements</a:t>
            </a:r>
            <a:endParaRPr lang="fr-FR"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b="1" dirty="0">
                <a:effectLst/>
                <a:ea typeface="Times New Roman" panose="02020603050405020304" pitchFamily="18" charset="0"/>
                <a:cs typeface="Times New Roman" panose="02020603050405020304" pitchFamily="18" charset="0"/>
              </a:rPr>
              <a:t>Qualité</a:t>
            </a:r>
            <a:r>
              <a:rPr lang="fr-FR" sz="1600" dirty="0">
                <a:effectLst/>
                <a:ea typeface="Times New Roman" panose="02020603050405020304" pitchFamily="18" charset="0"/>
                <a:cs typeface="Times New Roman" panose="02020603050405020304" pitchFamily="18" charset="0"/>
              </a:rPr>
              <a:t> : Matériaux et équipements de premier choix.</a:t>
            </a:r>
            <a:endParaRPr lang="fr-FR"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b="1" dirty="0">
                <a:effectLst/>
                <a:ea typeface="Times New Roman" panose="02020603050405020304" pitchFamily="18" charset="0"/>
                <a:cs typeface="Times New Roman" panose="02020603050405020304" pitchFamily="18" charset="0"/>
              </a:rPr>
              <a:t>Réactivité</a:t>
            </a:r>
            <a:r>
              <a:rPr lang="fr-FR" sz="1600" dirty="0">
                <a:effectLst/>
                <a:ea typeface="Times New Roman" panose="02020603050405020304" pitchFamily="18" charset="0"/>
                <a:cs typeface="Times New Roman" panose="02020603050405020304" pitchFamily="18" charset="0"/>
              </a:rPr>
              <a:t> : Délais d’intervention rapides grâce à une équipe dédiée.</a:t>
            </a:r>
            <a:endParaRPr lang="fr-FR"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b="1" dirty="0">
                <a:effectLst/>
                <a:ea typeface="Times New Roman" panose="02020603050405020304" pitchFamily="18" charset="0"/>
                <a:cs typeface="Times New Roman" panose="02020603050405020304" pitchFamily="18" charset="0"/>
              </a:rPr>
              <a:t>Durabilité</a:t>
            </a:r>
            <a:r>
              <a:rPr lang="fr-FR" sz="1600" dirty="0">
                <a:effectLst/>
                <a:ea typeface="Times New Roman" panose="02020603050405020304" pitchFamily="18" charset="0"/>
                <a:cs typeface="Times New Roman" panose="02020603050405020304" pitchFamily="18" charset="0"/>
              </a:rPr>
              <a:t> : Installation conçue pour une performance optimale sur le long terme.</a:t>
            </a:r>
            <a:endParaRPr lang="fr-FR" sz="1600" dirty="0">
              <a:effectLst/>
              <a:ea typeface="Calibri" panose="020F0502020204030204" pitchFamily="34" charset="0"/>
              <a:cs typeface="Times New Roman" panose="02020603050405020304" pitchFamily="18" charset="0"/>
            </a:endParaRPr>
          </a:p>
          <a:p>
            <a:pPr lvl="1" rtl="0"/>
            <a:endParaRPr lang="fr-FR" dirty="0"/>
          </a:p>
        </p:txBody>
      </p:sp>
      <p:pic>
        <p:nvPicPr>
          <p:cNvPr id="7" name="Image 6" descr="Une image contenant Graphique, graphisme, capture d’écran, Police&#10;&#10;Description générée automatiquement">
            <a:extLst>
              <a:ext uri="{FF2B5EF4-FFF2-40B4-BE49-F238E27FC236}">
                <a16:creationId xmlns:a16="http://schemas.microsoft.com/office/drawing/2014/main" id="{BCF320B5-4934-9792-07EA-CE7749A34617}"/>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4614299" y="6018761"/>
            <a:ext cx="2192070" cy="561110"/>
          </a:xfrm>
          <a:prstGeom prst="rect">
            <a:avLst/>
          </a:prstGeom>
        </p:spPr>
      </p:pic>
    </p:spTree>
    <p:extLst>
      <p:ext uri="{BB962C8B-B14F-4D97-AF65-F5344CB8AC3E}">
        <p14:creationId xmlns:p14="http://schemas.microsoft.com/office/powerpoint/2010/main" val="248155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10C1B7-6E4E-3DEE-50C0-1CA3B14303EE}"/>
              </a:ext>
            </a:extLst>
          </p:cNvPr>
          <p:cNvSpPr>
            <a:spLocks noGrp="1"/>
          </p:cNvSpPr>
          <p:nvPr>
            <p:ph type="ctrTitle"/>
          </p:nvPr>
        </p:nvSpPr>
        <p:spPr>
          <a:xfrm>
            <a:off x="594360" y="1580917"/>
            <a:ext cx="5004162" cy="2704943"/>
          </a:xfrm>
        </p:spPr>
        <p:txBody>
          <a:bodyPr rtlCol="0"/>
          <a:lstStyle>
            <a:defPPr>
              <a:defRPr lang="fr-FR"/>
            </a:defPPr>
          </a:lstStyle>
          <a:p>
            <a:pPr algn="just">
              <a:lnSpc>
                <a:spcPct val="107000"/>
              </a:lnSpc>
              <a:spcAft>
                <a:spcPts val="8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Avec ce nouveau service, DMA réaffirme son engagement à accompagner ses clients dans tous leurs besoins en infrastructures industrielles. Contactez-nous dès aujourd’hui pour un devis ou plus d’informations</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texte 2">
            <a:extLst>
              <a:ext uri="{FF2B5EF4-FFF2-40B4-BE49-F238E27FC236}">
                <a16:creationId xmlns:a16="http://schemas.microsoft.com/office/drawing/2014/main" id="{8BE734F0-2DDD-AF70-F13D-F9E4C1929411}"/>
              </a:ext>
            </a:extLst>
          </p:cNvPr>
          <p:cNvSpPr>
            <a:spLocks noGrp="1"/>
          </p:cNvSpPr>
          <p:nvPr>
            <p:ph type="body" sz="quarter" idx="11"/>
          </p:nvPr>
        </p:nvSpPr>
        <p:spPr>
          <a:xfrm>
            <a:off x="609600" y="4454123"/>
            <a:ext cx="5486400" cy="1645920"/>
          </a:xfrm>
        </p:spPr>
        <p:txBody>
          <a:bodyPr rtlCol="0"/>
          <a:lstStyle>
            <a:defPPr>
              <a:defRPr lang="fr-FR"/>
            </a:defPPr>
          </a:lstStyle>
          <a:p>
            <a:pPr rtl="0"/>
            <a:r>
              <a:rPr lang="fr-FR" sz="1800" b="1" dirty="0">
                <a:effectLst/>
                <a:ea typeface="Times New Roman" panose="02020603050405020304" pitchFamily="18" charset="0"/>
                <a:cs typeface="Times New Roman" panose="02020603050405020304" pitchFamily="18" charset="0"/>
              </a:rPr>
              <a:t>Responsable du projet :</a:t>
            </a:r>
            <a:r>
              <a:rPr lang="fr-FR" sz="1800" dirty="0">
                <a:effectLst/>
                <a:ea typeface="Times New Roman" panose="02020603050405020304" pitchFamily="18" charset="0"/>
                <a:cs typeface="Times New Roman" panose="02020603050405020304" pitchFamily="18" charset="0"/>
              </a:rPr>
              <a:t> </a:t>
            </a:r>
            <a:r>
              <a:rPr lang="fr-FR" sz="1800" dirty="0">
                <a:ea typeface="Times New Roman" panose="02020603050405020304" pitchFamily="18" charset="0"/>
                <a:cs typeface="Times New Roman" panose="02020603050405020304" pitchFamily="18" charset="0"/>
              </a:rPr>
              <a:t>Sébastien LEVASSEUR</a:t>
            </a:r>
            <a:br>
              <a:rPr lang="fr-FR" sz="1800" dirty="0">
                <a:effectLst/>
                <a:ea typeface="Calibri" panose="020F0502020204030204" pitchFamily="34" charset="0"/>
                <a:cs typeface="Times New Roman" panose="02020603050405020304" pitchFamily="18" charset="0"/>
              </a:rPr>
            </a:br>
            <a:r>
              <a:rPr lang="fr-FR" sz="1800" b="1" dirty="0">
                <a:effectLst/>
                <a:ea typeface="Times New Roman" panose="02020603050405020304" pitchFamily="18" charset="0"/>
                <a:cs typeface="Times New Roman" panose="02020603050405020304" pitchFamily="18" charset="0"/>
              </a:rPr>
              <a:t>Téléphone :</a:t>
            </a:r>
            <a:r>
              <a:rPr lang="fr-FR" sz="1800" dirty="0">
                <a:effectLst/>
                <a:ea typeface="Times New Roman" panose="02020603050405020304" pitchFamily="18" charset="0"/>
                <a:cs typeface="Times New Roman" panose="02020603050405020304" pitchFamily="18" charset="0"/>
              </a:rPr>
              <a:t> 06 77 68 39 65</a:t>
            </a:r>
            <a:br>
              <a:rPr lang="fr-FR" sz="1800" dirty="0">
                <a:effectLst/>
                <a:ea typeface="Calibri" panose="020F0502020204030204" pitchFamily="34" charset="0"/>
                <a:cs typeface="Times New Roman" panose="02020603050405020304" pitchFamily="18" charset="0"/>
              </a:rPr>
            </a:br>
            <a:r>
              <a:rPr lang="fr-FR" sz="1800" b="1" dirty="0">
                <a:effectLst/>
                <a:ea typeface="Times New Roman" panose="02020603050405020304" pitchFamily="18" charset="0"/>
                <a:cs typeface="Times New Roman" panose="02020603050405020304" pitchFamily="18" charset="0"/>
              </a:rPr>
              <a:t>Email :</a:t>
            </a:r>
            <a:r>
              <a:rPr lang="fr-FR" sz="1800" dirty="0">
                <a:effectLst/>
                <a:ea typeface="Times New Roman" panose="02020603050405020304" pitchFamily="18" charset="0"/>
                <a:cs typeface="Times New Roman" panose="02020603050405020304" pitchFamily="18" charset="0"/>
              </a:rPr>
              <a:t> </a:t>
            </a:r>
            <a:r>
              <a:rPr lang="fr-FR" sz="1800" dirty="0">
                <a:ea typeface="Times New Roman" panose="02020603050405020304" pitchFamily="18" charset="0"/>
                <a:cs typeface="Times New Roman" panose="02020603050405020304" pitchFamily="18" charset="0"/>
              </a:rPr>
              <a:t>s.levasseur@dma76.fr</a:t>
            </a:r>
            <a:br>
              <a:rPr lang="fr-FR" sz="1800" dirty="0">
                <a:effectLst/>
                <a:ea typeface="Calibri" panose="020F0502020204030204" pitchFamily="34" charset="0"/>
                <a:cs typeface="Times New Roman" panose="02020603050405020304" pitchFamily="18" charset="0"/>
              </a:rPr>
            </a:br>
            <a:r>
              <a:rPr lang="fr-FR" sz="1800" b="1" dirty="0">
                <a:effectLst/>
                <a:ea typeface="Times New Roman" panose="02020603050405020304" pitchFamily="18" charset="0"/>
                <a:cs typeface="Times New Roman" panose="02020603050405020304" pitchFamily="18" charset="0"/>
              </a:rPr>
              <a:t>Site web :</a:t>
            </a:r>
            <a:r>
              <a:rPr lang="fr-FR" sz="1800" dirty="0">
                <a:effectLst/>
                <a:ea typeface="Times New Roman" panose="02020603050405020304" pitchFamily="18" charset="0"/>
                <a:cs typeface="Times New Roman" panose="02020603050405020304" pitchFamily="18" charset="0"/>
              </a:rPr>
              <a:t> https://www.tca-dma.fr/</a:t>
            </a:r>
            <a:br>
              <a:rPr lang="fr-FR" sz="2400" dirty="0">
                <a:effectLst/>
                <a:ea typeface="Calibri" panose="020F0502020204030204" pitchFamily="34" charset="0"/>
                <a:cs typeface="Times New Roman" panose="02020603050405020304" pitchFamily="18" charset="0"/>
              </a:rPr>
            </a:br>
            <a:endParaRPr lang="fr-FR" dirty="0"/>
          </a:p>
        </p:txBody>
      </p:sp>
      <p:pic>
        <p:nvPicPr>
          <p:cNvPr id="4" name="Image 3" descr="Une image contenant Graphique, graphisme, capture d’écran, Police&#10;&#10;Description générée automatiquement">
            <a:extLst>
              <a:ext uri="{FF2B5EF4-FFF2-40B4-BE49-F238E27FC236}">
                <a16:creationId xmlns:a16="http://schemas.microsoft.com/office/drawing/2014/main" id="{44B9A35F-7525-9867-60EB-B60B1D177E14}"/>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432127" y="4549552"/>
            <a:ext cx="3760031" cy="962465"/>
          </a:xfrm>
          <a:prstGeom prst="rect">
            <a:avLst/>
          </a:prstGeom>
        </p:spPr>
      </p:pic>
    </p:spTree>
    <p:extLst>
      <p:ext uri="{BB962C8B-B14F-4D97-AF65-F5344CB8AC3E}">
        <p14:creationId xmlns:p14="http://schemas.microsoft.com/office/powerpoint/2010/main" val="4261132419"/>
      </p:ext>
    </p:extLst>
  </p:cSld>
  <p:clrMapOvr>
    <a:masterClrMapping/>
  </p:clrMapOvr>
</p:sld>
</file>

<file path=ppt/theme/theme1.xml><?xml version="1.0" encoding="utf-8"?>
<a:theme xmlns:a="http://schemas.openxmlformats.org/drawingml/2006/main" name="Personnalisé">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32792_TF78853419_Win32" id="{E939D1AD-245E-4113-B88E-E20D599B2C52}" vid="{B269D645-ADA9-4C84-B6E4-2BDC65D07C9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B194E-8B30-4377-8C59-ECFB902D2A26}">
  <ds:schemaRefs>
    <ds:schemaRef ds:uri="230e9df3-be65-4c73-a93b-d1236ebd677e"/>
    <ds:schemaRef ds:uri="http://schemas.openxmlformats.org/package/2006/metadata/core-properties"/>
    <ds:schemaRef ds:uri="http://schemas.microsoft.com/sharepoint/v3"/>
    <ds:schemaRef ds:uri="http://purl.org/dc/terms/"/>
    <ds:schemaRef ds:uri="http://purl.org/dc/dcmitype/"/>
    <ds:schemaRef ds:uri="71af3243-3dd4-4a8d-8c0d-dd76da1f02a5"/>
    <ds:schemaRef ds:uri="http://purl.org/dc/elements/1.1/"/>
    <ds:schemaRef ds:uri="16c05727-aa75-4e4a-9b5f-8a80a116589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{0B85632A-B481-4AC2-B11E-9ABE0236C6C1}tf78853419_win32</Template>
  <TotalTime>0</TotalTime>
  <Words>438</Words>
  <Application>Microsoft Office PowerPoint</Application>
  <PresentationFormat>Grand écran</PresentationFormat>
  <Paragraphs>36</Paragraphs>
  <Slides>6</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Arial</vt:lpstr>
      <vt:lpstr>Calibri</vt:lpstr>
      <vt:lpstr>Franklin Gothic Book</vt:lpstr>
      <vt:lpstr>Franklin Gothic Demi</vt:lpstr>
      <vt:lpstr>Symbol</vt:lpstr>
      <vt:lpstr>Times New Roman</vt:lpstr>
      <vt:lpstr>Personnalisé</vt:lpstr>
      <vt:lpstr>DMA : Votre Partenaire pour la Pose de Portes et Fermetures Industrielles.</vt:lpstr>
      <vt:lpstr>Un Nouveau Chapitre pour DMA</vt:lpstr>
      <vt:lpstr>Nos Nouvelles Prestations</vt:lpstr>
      <vt:lpstr>Notre Valeur Ajoutée</vt:lpstr>
      <vt:lpstr> Vos Avantages / Nos Engagements</vt:lpstr>
      <vt:lpstr>Avec ce nouveau service, DMA réaffirme son engagement à accompagner ses clients dans tous leurs besoins en infrastructures industrielles. Contactez-nous dès aujourd’hui pour un devis ou plus d’informations!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DMA : Votre Partenaire pour la Pose de Portes et Fermetures Industrielles.</dc:title>
  <dc:creator>Dorian NOUIN</dc:creator>
  <cp:lastModifiedBy>qsse</cp:lastModifiedBy>
  <cp:revision>12</cp:revision>
  <dcterms:created xsi:type="dcterms:W3CDTF">2024-12-23T12:24:50Z</dcterms:created>
  <dcterms:modified xsi:type="dcterms:W3CDTF">2025-02-07T07:01:19Z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